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8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9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10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1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860" r:id="rId5"/>
    <p:sldMasterId id="2147483861" r:id="rId6"/>
    <p:sldMasterId id="2147484216" r:id="rId7"/>
    <p:sldMasterId id="2147484256" r:id="rId8"/>
    <p:sldMasterId id="2147484280" r:id="rId9"/>
    <p:sldMasterId id="2147484300" r:id="rId10"/>
    <p:sldMasterId id="2147484038" r:id="rId11"/>
    <p:sldMasterId id="2147483904" r:id="rId12"/>
    <p:sldMasterId id="2147483862" r:id="rId13"/>
    <p:sldMasterId id="2147483879" r:id="rId14"/>
    <p:sldMasterId id="2147484079" r:id="rId15"/>
  </p:sldMasterIdLst>
  <p:notesMasterIdLst>
    <p:notesMasterId r:id="rId30"/>
  </p:notes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9" r:id="rId23"/>
    <p:sldId id="263" r:id="rId24"/>
    <p:sldId id="264" r:id="rId25"/>
    <p:sldId id="265" r:id="rId26"/>
    <p:sldId id="266" r:id="rId27"/>
    <p:sldId id="267" r:id="rId28"/>
    <p:sldId id="268" r:id="rId29"/>
  </p:sldIdLst>
  <p:sldSz cx="12192000" cy="6858000"/>
  <p:notesSz cx="6858000" cy="9144000"/>
  <p:embeddedFontLst>
    <p:embeddedFont>
      <p:font typeface="Inter" panose="020B0502030000000004" pitchFamily="34" charset="0"/>
      <p:regular r:id="rId31"/>
      <p:bold r:id="rId32"/>
      <p:italic r:id="rId33"/>
      <p:boldItalic r:id="rId34"/>
    </p:embeddedFont>
    <p:embeddedFont>
      <p:font typeface="Inter Medium" panose="020B0502030000000004" pitchFamily="34" charset="0"/>
      <p:regular r:id="rId35"/>
    </p:embeddedFont>
    <p:embeddedFont>
      <p:font typeface="Inter Semi Bold" panose="020B0502030000000004" pitchFamily="34" charset="0"/>
      <p:bold r:id="rId36"/>
    </p:embeddedFont>
    <p:embeddedFont>
      <p:font typeface="Poppins" pitchFamily="2" charset="77"/>
      <p:regular r:id="rId37"/>
      <p:bold r:id="rId38"/>
      <p:italic r:id="rId39"/>
      <p:boldItalic r:id="rId40"/>
    </p:embeddedFont>
    <p:embeddedFont>
      <p:font typeface="Poppins Medium" pitchFamily="2" charset="77"/>
      <p:regular r:id="rId41"/>
      <p:italic r:id="rId42"/>
    </p:embeddedFont>
    <p:embeddedFont>
      <p:font typeface="Poppins SemiBold" pitchFamily="2" charset="77"/>
      <p:regular r:id="rId43"/>
      <p:bold r:id="rId44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B04067-1F81-BB76-8F02-4B6FC936448D}" name="Lisa Thorbjörn Olsson" initials="LTO" userId="S::lisa.thorbjorn-olsson@winningtemp.com::3cd2d9c1-7f3b-4353-beb9-be71d4f72a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54C"/>
    <a:srgbClr val="B6E6DE"/>
    <a:srgbClr val="F1F7FF"/>
    <a:srgbClr val="0D3D7D"/>
    <a:srgbClr val="1151A6"/>
    <a:srgbClr val="8AACDA"/>
    <a:srgbClr val="C4C4C4"/>
    <a:srgbClr val="D8DFE8"/>
    <a:srgbClr val="7F2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11"/>
    <p:restoredTop sz="95712"/>
  </p:normalViewPr>
  <p:slideViewPr>
    <p:cSldViewPr snapToGrid="0">
      <p:cViewPr varScale="1">
        <p:scale>
          <a:sx n="120" d="100"/>
          <a:sy n="120" d="100"/>
        </p:scale>
        <p:origin x="576" y="192"/>
      </p:cViewPr>
      <p:guideLst/>
    </p:cSldViewPr>
  </p:slideViewPr>
  <p:outlineViewPr>
    <p:cViewPr>
      <p:scale>
        <a:sx n="33" d="100"/>
        <a:sy n="33" d="100"/>
      </p:scale>
      <p:origin x="0" y="-316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font" Target="fonts/font9.fntdata"/><Relationship Id="rId21" Type="http://schemas.openxmlformats.org/officeDocument/2006/relationships/slide" Target="slides/slide6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font" Target="fonts/font6.fntdata"/><Relationship Id="rId49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5.xml"/><Relationship Id="rId41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before the last CPR</c:v>
                </c:pt>
              </c:strCache>
            </c:strRef>
          </c:tx>
          <c:spPr>
            <a:solidFill>
              <a:srgbClr val="C0DAD8"/>
            </a:solidFill>
            <a:ln>
              <a:solidFill>
                <a:srgbClr val="08254C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18012</c:v>
                </c:pt>
                <c:pt idx="1">
                  <c:v>15043</c:v>
                </c:pt>
                <c:pt idx="2">
                  <c:v>16171</c:v>
                </c:pt>
                <c:pt idx="3">
                  <c:v>13507</c:v>
                </c:pt>
                <c:pt idx="4">
                  <c:v>15261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8254C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5294-2D47-A66F-01CBC40182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since the last CPR</c:v>
                </c:pt>
              </c:strCache>
            </c:strRef>
          </c:tx>
          <c:spPr>
            <a:solidFill>
              <a:srgbClr val="08254C"/>
            </a:solidFill>
            <a:ln>
              <a:solidFill>
                <a:srgbClr val="C0DAD8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5">
                  <c:v>13825</c:v>
                </c:pt>
                <c:pt idx="6">
                  <c:v>17510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C0DAD8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5294-2D47-A66F-01CBC4018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E3E3E6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3E3E6"/>
              </a:solidFill>
            </a:ln>
          </c:spPr>
        </c:majorGridlines>
        <c:numFmt formatCode="#\ 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08254C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before the last CPR</c:v>
                </c:pt>
              </c:strCache>
            </c:strRef>
          </c:tx>
          <c:spPr>
            <a:solidFill>
              <a:srgbClr val="C0DAD8"/>
            </a:solidFill>
            <a:ln>
              <a:solidFill>
                <a:srgbClr val="08254C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10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8254C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84FB-7649-A23D-294994A547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since the last CPR</c:v>
                </c:pt>
              </c:strCache>
            </c:strRef>
          </c:tx>
          <c:spPr>
            <a:solidFill>
              <a:srgbClr val="08254C"/>
            </a:solidFill>
            <a:ln>
              <a:solidFill>
                <a:srgbClr val="C0DAD8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C0DAD8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84FB-7649-A23D-294994A54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E3E3E6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3E3E6"/>
              </a:solidFill>
            </a:ln>
          </c:spPr>
        </c:majorGridlines>
        <c:numFmt formatCode="#\ 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08254C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SEK per sign-up</c:v>
                </c:pt>
              </c:strCache>
            </c:strRef>
          </c:tx>
          <c:spPr>
            <a:solidFill>
              <a:srgbClr val="08254C"/>
            </a:solidFill>
            <a:ln>
              <a:solidFill>
                <a:srgbClr val="08254C"/>
              </a:solidFill>
            </a:ln>
          </c:spPr>
          <c:invertIfNegative val="1"/>
          <c:cat>
            <c:strRef>
              <c:f>Sheet1!$A$2:$A$7</c:f>
              <c:strCache>
                <c:ptCount val="6"/>
                <c:pt idx="0">
                  <c:v>09/03</c:v>
                </c:pt>
                <c:pt idx="1">
                  <c:v>09/10</c:v>
                </c:pt>
                <c:pt idx="2">
                  <c:v>09/17</c:v>
                </c:pt>
                <c:pt idx="3">
                  <c:v>09/24</c:v>
                </c:pt>
                <c:pt idx="4">
                  <c:v>10/01</c:v>
                </c:pt>
                <c:pt idx="5">
                  <c:v>10/08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125</c:v>
                </c:pt>
                <c:pt idx="1">
                  <c:v>224</c:v>
                </c:pt>
                <c:pt idx="2">
                  <c:v>292</c:v>
                </c:pt>
                <c:pt idx="3">
                  <c:v>307</c:v>
                </c:pt>
                <c:pt idx="4">
                  <c:v>302</c:v>
                </c:pt>
                <c:pt idx="5">
                  <c:v>429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8254C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8764-5B48-9AD0-9A53DB302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E3E3E6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3E3E6"/>
              </a:solidFill>
            </a:ln>
          </c:spPr>
        </c:majorGridlines>
        <c:numFmt formatCode="#\ 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100">
          <a:solidFill>
            <a:srgbClr val="08254C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before the last CPR</c:v>
                </c:pt>
              </c:strCache>
            </c:strRef>
          </c:tx>
          <c:spPr>
            <a:solidFill>
              <a:srgbClr val="C0DAD8"/>
            </a:solidFill>
            <a:ln>
              <a:solidFill>
                <a:srgbClr val="08254C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3812</c:v>
                </c:pt>
                <c:pt idx="1">
                  <c:v>4660</c:v>
                </c:pt>
                <c:pt idx="2">
                  <c:v>4484</c:v>
                </c:pt>
                <c:pt idx="3">
                  <c:v>4541</c:v>
                </c:pt>
                <c:pt idx="4">
                  <c:v>4696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8254C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D887-BD44-8545-D9A864CEA1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since the last CPR</c:v>
                </c:pt>
              </c:strCache>
            </c:strRef>
          </c:tx>
          <c:spPr>
            <a:solidFill>
              <a:srgbClr val="08254C"/>
            </a:solidFill>
            <a:ln>
              <a:solidFill>
                <a:srgbClr val="C0DAD8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5">
                  <c:v>4071</c:v>
                </c:pt>
                <c:pt idx="6">
                  <c:v>3241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C0DAD8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D887-BD44-8545-D9A864CEA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E3E3E6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3E3E6"/>
              </a:solidFill>
            </a:ln>
          </c:spPr>
        </c:majorGridlines>
        <c:numFmt formatCode="#\ 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08254C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before the last CPR</c:v>
                </c:pt>
              </c:strCache>
            </c:strRef>
          </c:tx>
          <c:spPr>
            <a:solidFill>
              <a:srgbClr val="C0DAD8"/>
            </a:solidFill>
            <a:ln>
              <a:solidFill>
                <a:srgbClr val="08254C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8254C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A937-3447-BC1F-E002CA809E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since the last CPR</c:v>
                </c:pt>
              </c:strCache>
            </c:strRef>
          </c:tx>
          <c:spPr>
            <a:solidFill>
              <a:srgbClr val="08254C"/>
            </a:solidFill>
            <a:ln>
              <a:solidFill>
                <a:srgbClr val="C0DAD8"/>
              </a:solidFill>
            </a:ln>
          </c:spPr>
          <c:invertIfNegative val="1"/>
          <c:cat>
            <c:strRef>
              <c:f>Sheet1!$A$2:$A$8</c:f>
              <c:strCache>
                <c:ptCount val="7"/>
                <c:pt idx="0">
                  <c:v>08/27</c:v>
                </c:pt>
                <c:pt idx="1">
                  <c:v>09/03</c:v>
                </c:pt>
                <c:pt idx="2">
                  <c:v>09/10</c:v>
                </c:pt>
                <c:pt idx="3">
                  <c:v>09/17</c:v>
                </c:pt>
                <c:pt idx="4">
                  <c:v>09/24</c:v>
                </c:pt>
                <c:pt idx="5">
                  <c:v>10/01</c:v>
                </c:pt>
                <c:pt idx="6">
                  <c:v>10/08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5">
                  <c:v>24</c:v>
                </c:pt>
                <c:pt idx="6">
                  <c:v>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C0DAD8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A937-3447-BC1F-E002CA809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E3E3E6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3E3E6"/>
              </a:solidFill>
            </a:ln>
          </c:spPr>
        </c:majorGridlines>
        <c:numFmt formatCode="#\ 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08254C"/>
          </a:solidFill>
          <a:latin typeface="Inter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609AFE19-900F-DC43-8343-757A65A0E193}" type="datetimeFigureOut">
              <a:rPr lang="en-US" smtClean="0"/>
              <a:pPr/>
              <a:t>10/15/26</a:t>
            </a:fld>
            <a:endParaRPr lang="en-U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054427F1-3E2B-AD4D-B4D8-17A3F77F23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8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99CDA3E-0287-AE56-B3E4-C5070FAB0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574" y="0"/>
            <a:ext cx="11626852" cy="6858000"/>
          </a:xfrm>
          <a:prstGeom prst="rect">
            <a:avLst/>
          </a:prstGeom>
        </p:spPr>
      </p:pic>
      <p:sp>
        <p:nvSpPr>
          <p:cNvPr id="5" name="Título 6">
            <a:extLst>
              <a:ext uri="{FF2B5EF4-FFF2-40B4-BE49-F238E27FC236}">
                <a16:creationId xmlns:a16="http://schemas.microsoft.com/office/drawing/2014/main" id="{99024FB4-9954-2FCC-383F-85CC4E937A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2150532"/>
            <a:ext cx="5235575" cy="192150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  <p:sp>
        <p:nvSpPr>
          <p:cNvPr id="2" name="Platshållare för text 64">
            <a:extLst>
              <a:ext uri="{FF2B5EF4-FFF2-40B4-BE49-F238E27FC236}">
                <a16:creationId xmlns:a16="http://schemas.microsoft.com/office/drawing/2014/main" id="{981AB688-BDC6-20FF-7E34-61984B08E1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4241003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endParaRPr lang="en-US" dirty="0"/>
          </a:p>
        </p:txBody>
      </p:sp>
      <p:sp>
        <p:nvSpPr>
          <p:cNvPr id="7" name="Gráfico 4">
            <a:extLst>
              <a:ext uri="{FF2B5EF4-FFF2-40B4-BE49-F238E27FC236}">
                <a16:creationId xmlns:a16="http://schemas.microsoft.com/office/drawing/2014/main" id="{11632FA8-D29B-95B9-9F95-2D8CB2956B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6604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bild 21">
            <a:extLst>
              <a:ext uri="{FF2B5EF4-FFF2-40B4-BE49-F238E27FC236}">
                <a16:creationId xmlns:a16="http://schemas.microsoft.com/office/drawing/2014/main" id="{E18427E7-DAB9-35FE-054E-BD04F2B463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9"/>
          </p:nvPr>
        </p:nvSpPr>
        <p:spPr>
          <a:xfrm>
            <a:off x="2077190" y="-9"/>
            <a:ext cx="10114810" cy="6858005"/>
          </a:xfrm>
          <a:custGeom>
            <a:avLst/>
            <a:gdLst>
              <a:gd name="connsiteX0" fmla="*/ 8911244 w 10114810"/>
              <a:gd name="connsiteY0" fmla="*/ 0 h 6858005"/>
              <a:gd name="connsiteX1" fmla="*/ 10114810 w 10114810"/>
              <a:gd name="connsiteY1" fmla="*/ 0 h 6858005"/>
              <a:gd name="connsiteX2" fmla="*/ 10114810 w 10114810"/>
              <a:gd name="connsiteY2" fmla="*/ 6858005 h 6858005"/>
              <a:gd name="connsiteX3" fmla="*/ 0 w 10114810"/>
              <a:gd name="connsiteY3" fmla="*/ 6858005 h 6858005"/>
              <a:gd name="connsiteX4" fmla="*/ 0 w 10114810"/>
              <a:gd name="connsiteY4" fmla="*/ 6853162 h 6858005"/>
              <a:gd name="connsiteX5" fmla="*/ 186910 w 10114810"/>
              <a:gd name="connsiteY5" fmla="*/ 6825402 h 6858005"/>
              <a:gd name="connsiteX6" fmla="*/ 6273494 w 10114810"/>
              <a:gd name="connsiteY6" fmla="*/ 3941055 h 6858005"/>
              <a:gd name="connsiteX7" fmla="*/ 8834591 w 10114810"/>
              <a:gd name="connsiteY7" fmla="*/ 186175 h 68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14810" h="6858005">
                <a:moveTo>
                  <a:pt x="8911244" y="0"/>
                </a:moveTo>
                <a:lnTo>
                  <a:pt x="10114810" y="0"/>
                </a:lnTo>
                <a:lnTo>
                  <a:pt x="10114810" y="6858005"/>
                </a:lnTo>
                <a:lnTo>
                  <a:pt x="0" y="6858005"/>
                </a:lnTo>
                <a:lnTo>
                  <a:pt x="0" y="6853162"/>
                </a:lnTo>
                <a:lnTo>
                  <a:pt x="186910" y="6825402"/>
                </a:lnTo>
                <a:cubicBezTo>
                  <a:pt x="1385984" y="6636796"/>
                  <a:pt x="4064107" y="6040041"/>
                  <a:pt x="6273494" y="3941055"/>
                </a:cubicBezTo>
                <a:cubicBezTo>
                  <a:pt x="7530209" y="2742581"/>
                  <a:pt x="8419539" y="1159237"/>
                  <a:pt x="8834591" y="18617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2" name="Platshållare för text 64">
            <a:extLst>
              <a:ext uri="{FF2B5EF4-FFF2-40B4-BE49-F238E27FC236}">
                <a16:creationId xmlns:a16="http://schemas.microsoft.com/office/drawing/2014/main" id="{630C9EFA-5E09-F766-827D-4847DBCF8E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4545804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endParaRPr lang="en-US" dirty="0"/>
          </a:p>
        </p:txBody>
      </p:sp>
      <p:sp>
        <p:nvSpPr>
          <p:cNvPr id="13" name="Título 6">
            <a:extLst>
              <a:ext uri="{FF2B5EF4-FFF2-40B4-BE49-F238E27FC236}">
                <a16:creationId xmlns:a16="http://schemas.microsoft.com/office/drawing/2014/main" id="{D35E48B5-3D81-08E6-547A-2A42752A3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2494263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A nice title of presentation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03872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754"/>
            <a:ext cx="12192003" cy="6857246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8FC527F1-16B0-DE57-5B72-88B6901060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7348" y="4283803"/>
            <a:ext cx="7877305" cy="35750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or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4" name="Título 6">
            <a:extLst>
              <a:ext uri="{FF2B5EF4-FFF2-40B4-BE49-F238E27FC236}">
                <a16:creationId xmlns:a16="http://schemas.microsoft.com/office/drawing/2014/main" id="{F9F02EB7-1D6E-B74F-3477-262B32C9F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7348" y="2322173"/>
            <a:ext cx="7877305" cy="1710072"/>
          </a:xfrm>
        </p:spPr>
        <p:txBody>
          <a:bodyPr anchor="b"/>
          <a:lstStyle>
            <a:lvl1pPr algn="ctr">
              <a:lnSpc>
                <a:spcPct val="90000"/>
              </a:lnSpc>
              <a:defRPr sz="60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70345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title + imag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51D6045-724A-9973-E075-74F70EC66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81408" y="694055"/>
            <a:ext cx="3827234" cy="5469873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51838EB0-5244-393D-55F6-E2739CACDE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9831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sp>
        <p:nvSpPr>
          <p:cNvPr id="12" name="Título 6">
            <a:extLst>
              <a:ext uri="{FF2B5EF4-FFF2-40B4-BE49-F238E27FC236}">
                <a16:creationId xmlns:a16="http://schemas.microsoft.com/office/drawing/2014/main" id="{FDBEF137-9A6D-75EF-E8DC-C5A38E0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1961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+ image 2">
    <p:bg>
      <p:bgPr>
        <a:gradFill>
          <a:gsLst>
            <a:gs pos="1000">
              <a:srgbClr val="B2D5D2"/>
            </a:gs>
            <a:gs pos="60000">
              <a:srgbClr val="F1F1F1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978A57D-5B70-4D5D-DDBD-86FAADBA76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81408" y="694055"/>
            <a:ext cx="3827234" cy="5469873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51838EB0-5244-393D-55F6-E2739CACDE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9831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Quick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about</a:t>
            </a:r>
            <a:r>
              <a:rPr lang="sv-SE" dirty="0"/>
              <a:t> the </a:t>
            </a:r>
            <a:r>
              <a:rPr lang="sv-SE" dirty="0" err="1"/>
              <a:t>section</a:t>
            </a:r>
            <a:r>
              <a:rPr lang="sv-SE" dirty="0"/>
              <a:t>.</a:t>
            </a:r>
            <a:endParaRPr lang="en-US" dirty="0"/>
          </a:p>
        </p:txBody>
      </p:sp>
      <p:sp>
        <p:nvSpPr>
          <p:cNvPr id="12" name="Título 6">
            <a:extLst>
              <a:ext uri="{FF2B5EF4-FFF2-40B4-BE49-F238E27FC236}">
                <a16:creationId xmlns:a16="http://schemas.microsoft.com/office/drawing/2014/main" id="{FDBEF137-9A6D-75EF-E8DC-C5A38E0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rgbClr val="08254C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7089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E9B5A0B-06B7-AFEB-6425-454594A088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51838EB0-5244-393D-55F6-E2739CACDE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5158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sp>
        <p:nvSpPr>
          <p:cNvPr id="12" name="Título 6">
            <a:extLst>
              <a:ext uri="{FF2B5EF4-FFF2-40B4-BE49-F238E27FC236}">
                <a16:creationId xmlns:a16="http://schemas.microsoft.com/office/drawing/2014/main" id="{FDBEF137-9A6D-75EF-E8DC-C5A38E0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3584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E9388375-836D-4445-30B3-7788138D3CA3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0EC5DEA-BA0B-6F2A-F5A8-053515C9F1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859922" y="246152"/>
            <a:ext cx="7332078" cy="661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9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2">
    <p:bg>
      <p:bgPr>
        <a:gradFill>
          <a:gsLst>
            <a:gs pos="1000">
              <a:srgbClr val="B2D5D2"/>
            </a:gs>
            <a:gs pos="60000">
              <a:srgbClr val="F1F1F1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DE81CF54-E676-B684-30EE-900259ADF9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7CA1BF3F-6580-AB4A-F3B0-835E87FF59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859922" y="246151"/>
            <a:ext cx="7332078" cy="6611849"/>
          </a:xfrm>
          <a:prstGeom prst="rect">
            <a:avLst/>
          </a:prstGeom>
        </p:spPr>
      </p:pic>
      <p:sp>
        <p:nvSpPr>
          <p:cNvPr id="5" name="Platshållare för text 64">
            <a:extLst>
              <a:ext uri="{FF2B5EF4-FFF2-40B4-BE49-F238E27FC236}">
                <a16:creationId xmlns:a16="http://schemas.microsoft.com/office/drawing/2014/main" id="{040FA761-3A9E-379C-2A4A-9E15166848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3651581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DED62C5A-84E7-4F54-EAC8-85E0A1ED05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35845"/>
            <a:ext cx="5235575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rgbClr val="08254C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 err="1"/>
              <a:t>Chaptor</a:t>
            </a:r>
            <a:r>
              <a:rPr lang="en-US" dirty="0"/>
              <a:t> title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6173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97A3DB5-5F12-121D-A3DD-3FDEFD607B78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Rectángulo 2">
            <a:extLst>
              <a:ext uri="{FF2B5EF4-FFF2-40B4-BE49-F238E27FC236}">
                <a16:creationId xmlns:a16="http://schemas.microsoft.com/office/drawing/2014/main" id="{1083A203-5354-E425-3354-807DE7FB3B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7003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1" name="Rektangel med rundade hörn 10">
            <a:extLst>
              <a:ext uri="{FF2B5EF4-FFF2-40B4-BE49-F238E27FC236}">
                <a16:creationId xmlns:a16="http://schemas.microsoft.com/office/drawing/2014/main" id="{0C10CE0F-E69E-45E3-0759-D4CFA306E061}"/>
              </a:ext>
            </a:extLst>
          </p:cNvPr>
          <p:cNvSpPr/>
          <p:nvPr userDrawn="1"/>
        </p:nvSpPr>
        <p:spPr>
          <a:xfrm>
            <a:off x="6095998" y="0"/>
            <a:ext cx="6412785" cy="6858004"/>
          </a:xfrm>
          <a:prstGeom prst="roundRect">
            <a:avLst>
              <a:gd name="adj" fmla="val 2804"/>
            </a:avLst>
          </a:pr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35D36A8-2902-04F9-90F6-6648381C8F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7" name="Título 6">
            <a:extLst>
              <a:ext uri="{FF2B5EF4-FFF2-40B4-BE49-F238E27FC236}">
                <a16:creationId xmlns:a16="http://schemas.microsoft.com/office/drawing/2014/main" id="{4565510E-A6C0-9EF7-79D1-CF2634184B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4460496"/>
            <a:ext cx="3457379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Today’s agenda</a:t>
            </a:r>
            <a:endParaRPr lang="en-GB" noProof="0" dirty="0"/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46FF32FA-006E-AC60-586A-30ECF883BB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5425" y="2471161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2DACE48A-16F7-6CA8-9E0E-A46D188E29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55425" y="3116470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00C3F74B-7EA5-1653-3C01-EF7BAE6BE95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55425" y="3761779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AEB81412-FF23-42CD-125E-5AF1A13FA3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55425" y="4407088"/>
            <a:ext cx="3449175" cy="312529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19CEF20-1002-6777-7004-4C28BE01C6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5667" y="2292412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01</a:t>
            </a:r>
            <a:endParaRPr lang="en-US" dirty="0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C66B300A-28A7-F838-C9C5-5A00286030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35667" y="2940758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02</a:t>
            </a:r>
            <a:endParaRPr lang="en-US" dirty="0"/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60C11C80-F1FF-5EB5-BBC2-F6D58ED410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35667" y="3589104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03</a:t>
            </a:r>
            <a:endParaRPr lang="en-US" dirty="0"/>
          </a:p>
        </p:txBody>
      </p:sp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26D16E6A-1681-8158-4161-E187493D9CC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35667" y="4237451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795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97A3DB5-5F12-121D-A3DD-3FDEFD607B78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Rectángulo 2">
            <a:extLst>
              <a:ext uri="{FF2B5EF4-FFF2-40B4-BE49-F238E27FC236}">
                <a16:creationId xmlns:a16="http://schemas.microsoft.com/office/drawing/2014/main" id="{1083A203-5354-E425-3354-807DE7FB3B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7003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35D36A8-2902-04F9-90F6-6648381C8F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2" name="Rektangel med rundade hörn 11">
            <a:extLst>
              <a:ext uri="{FF2B5EF4-FFF2-40B4-BE49-F238E27FC236}">
                <a16:creationId xmlns:a16="http://schemas.microsoft.com/office/drawing/2014/main" id="{16BCE4D7-B4C8-9B12-4A54-BD2743DEE3A2}"/>
              </a:ext>
            </a:extLst>
          </p:cNvPr>
          <p:cNvSpPr/>
          <p:nvPr userDrawn="1"/>
        </p:nvSpPr>
        <p:spPr>
          <a:xfrm>
            <a:off x="6095998" y="0"/>
            <a:ext cx="6412785" cy="6858004"/>
          </a:xfrm>
          <a:prstGeom prst="roundRect">
            <a:avLst>
              <a:gd name="adj" fmla="val 2804"/>
            </a:avLst>
          </a:pr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1B64AABE-9CC1-97FF-DA70-A06B7655DF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4460496"/>
            <a:ext cx="3457379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Today’s agenda</a:t>
            </a:r>
            <a:endParaRPr lang="en-GB" noProof="0" dirty="0"/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D09F9A6A-1761-66EE-FB78-2111088DF0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55425" y="1696273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E7ED039B-5421-2905-5462-9FE210E34F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55425" y="2341582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5" name="Platshållare för text 7">
            <a:extLst>
              <a:ext uri="{FF2B5EF4-FFF2-40B4-BE49-F238E27FC236}">
                <a16:creationId xmlns:a16="http://schemas.microsoft.com/office/drawing/2014/main" id="{A54EEDFB-F824-7D3B-005E-8699F1F6DB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55425" y="2986891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771167B7-54B6-9498-EB8A-AE311117AC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55425" y="3632200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E01A6F97-4669-AF59-239B-30F16E749B4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55425" y="4277509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242D399A-EDFA-46A7-280E-39F902B6DC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5425" y="4922818"/>
            <a:ext cx="3449175" cy="30537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3D49B754-B1B7-A0A1-D19E-7DF14BE9A9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3622" y="1539341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01</a:t>
            </a:r>
            <a:endParaRPr lang="en-US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C34F965F-0ABB-AC61-B57E-7370B60ED1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622" y="2188720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02</a:t>
            </a:r>
            <a:endParaRPr lang="en-US" dirty="0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CB26D47B-DC6A-E526-D2C0-149CE30274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53622" y="2838099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03</a:t>
            </a:r>
            <a:endParaRPr lang="en-US" dirty="0"/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805981F5-4C8C-EE43-CD4A-CE7006778D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53622" y="3487478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04</a:t>
            </a:r>
            <a:endParaRPr lang="en-US" dirty="0"/>
          </a:p>
        </p:txBody>
      </p:sp>
      <p:sp>
        <p:nvSpPr>
          <p:cNvPr id="9" name="Platshållare för text 5">
            <a:extLst>
              <a:ext uri="{FF2B5EF4-FFF2-40B4-BE49-F238E27FC236}">
                <a16:creationId xmlns:a16="http://schemas.microsoft.com/office/drawing/2014/main" id="{E8815BCC-685F-5E58-2D3A-BD2F59E397F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53622" y="4136857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05</a:t>
            </a:r>
            <a:endParaRPr lang="en-US" dirty="0"/>
          </a:p>
        </p:txBody>
      </p:sp>
      <p:sp>
        <p:nvSpPr>
          <p:cNvPr id="10" name="Platshållare för text 5">
            <a:extLst>
              <a:ext uri="{FF2B5EF4-FFF2-40B4-BE49-F238E27FC236}">
                <a16:creationId xmlns:a16="http://schemas.microsoft.com/office/drawing/2014/main" id="{69712ACB-CF3B-ED2C-DC36-DA92D4913F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53622" y="4786237"/>
            <a:ext cx="481012" cy="588194"/>
          </a:xfrm>
        </p:spPr>
        <p:txBody>
          <a:bodyPr/>
          <a:lstStyle>
            <a:lvl1pPr>
              <a:defRPr sz="28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89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0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1">
            <a:extLst>
              <a:ext uri="{FF2B5EF4-FFF2-40B4-BE49-F238E27FC236}">
                <a16:creationId xmlns:a16="http://schemas.microsoft.com/office/drawing/2014/main" id="{B0BD0D9B-818F-133F-FC04-74F5924E7C2F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8" name="Rectángulo 2">
            <a:extLst>
              <a:ext uri="{FF2B5EF4-FFF2-40B4-BE49-F238E27FC236}">
                <a16:creationId xmlns:a16="http://schemas.microsoft.com/office/drawing/2014/main" id="{22E80F4E-E741-BF0E-91C7-4B9AC15A6E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7003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10" name="Gráfico 2">
            <a:extLst>
              <a:ext uri="{FF2B5EF4-FFF2-40B4-BE49-F238E27FC236}">
                <a16:creationId xmlns:a16="http://schemas.microsoft.com/office/drawing/2014/main" id="{881F9C6D-E536-1344-3472-93DCC2B084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1" name="Título 6">
            <a:extLst>
              <a:ext uri="{FF2B5EF4-FFF2-40B4-BE49-F238E27FC236}">
                <a16:creationId xmlns:a16="http://schemas.microsoft.com/office/drawing/2014/main" id="{6A826B88-847C-B63F-3961-974DEE99A2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4460496"/>
            <a:ext cx="3457379" cy="1546425"/>
          </a:xfrm>
        </p:spPr>
        <p:txBody>
          <a:bodyPr anchor="b"/>
          <a:lstStyle>
            <a:lvl1pPr>
              <a:lnSpc>
                <a:spcPct val="90000"/>
              </a:lnSpc>
              <a:defRPr sz="5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Today’s agenda</a:t>
            </a:r>
            <a:endParaRPr lang="en-GB" noProof="0" dirty="0"/>
          </a:p>
        </p:txBody>
      </p:sp>
      <p:sp>
        <p:nvSpPr>
          <p:cNvPr id="37" name="Rektangel med rundade hörn 36">
            <a:extLst>
              <a:ext uri="{FF2B5EF4-FFF2-40B4-BE49-F238E27FC236}">
                <a16:creationId xmlns:a16="http://schemas.microsoft.com/office/drawing/2014/main" id="{CF23EF77-DC1D-89B1-D7AE-EABF9EBE97D5}"/>
              </a:ext>
            </a:extLst>
          </p:cNvPr>
          <p:cNvSpPr/>
          <p:nvPr userDrawn="1"/>
        </p:nvSpPr>
        <p:spPr>
          <a:xfrm>
            <a:off x="6095999" y="0"/>
            <a:ext cx="6412785" cy="6858004"/>
          </a:xfrm>
          <a:prstGeom prst="roundRect">
            <a:avLst>
              <a:gd name="adj" fmla="val 2804"/>
            </a:avLst>
          </a:pr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1E42988F-7E92-E727-F6BD-76BF272DCE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0825" y="621938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EBF57BF5-EE62-892A-60B0-DDE840B0EF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0825" y="1212501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2A4CA2CE-3C1B-51C1-0D95-690D63EBD0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80825" y="1803064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5" name="Platshållare för text 7">
            <a:extLst>
              <a:ext uri="{FF2B5EF4-FFF2-40B4-BE49-F238E27FC236}">
                <a16:creationId xmlns:a16="http://schemas.microsoft.com/office/drawing/2014/main" id="{A2A82FA0-443C-29A0-8A66-D210339BC6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80825" y="2393627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BA50E778-4DDB-B6A5-25A1-39D02842ED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80825" y="2984190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17" name="Platshållare för text 7">
            <a:extLst>
              <a:ext uri="{FF2B5EF4-FFF2-40B4-BE49-F238E27FC236}">
                <a16:creationId xmlns:a16="http://schemas.microsoft.com/office/drawing/2014/main" id="{A451C262-3C70-2371-2E10-3DC370923B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80825" y="3574753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4" name="Platshållare för text 7">
            <a:extLst>
              <a:ext uri="{FF2B5EF4-FFF2-40B4-BE49-F238E27FC236}">
                <a16:creationId xmlns:a16="http://schemas.microsoft.com/office/drawing/2014/main" id="{263689A7-4B97-53DB-A4F3-98A026A12D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80825" y="4165316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5" name="Platshållare för text 7">
            <a:extLst>
              <a:ext uri="{FF2B5EF4-FFF2-40B4-BE49-F238E27FC236}">
                <a16:creationId xmlns:a16="http://schemas.microsoft.com/office/drawing/2014/main" id="{199932C9-726D-E158-4F57-DAC3FEE693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80825" y="4755879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6" name="Platshållare för text 7">
            <a:extLst>
              <a:ext uri="{FF2B5EF4-FFF2-40B4-BE49-F238E27FC236}">
                <a16:creationId xmlns:a16="http://schemas.microsoft.com/office/drawing/2014/main" id="{862816EC-0851-3E10-8444-7827EDDFDD3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80825" y="5346442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7" name="Platshållare för text 7">
            <a:extLst>
              <a:ext uri="{FF2B5EF4-FFF2-40B4-BE49-F238E27FC236}">
                <a16:creationId xmlns:a16="http://schemas.microsoft.com/office/drawing/2014/main" id="{47F2116E-283F-3F71-A487-87D3B1CAF0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80825" y="5937004"/>
            <a:ext cx="3449175" cy="4046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Write</a:t>
            </a:r>
            <a:r>
              <a:rPr lang="sv-SE" dirty="0">
                <a:effectLst/>
              </a:rPr>
              <a:t> agenda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sentence</a:t>
            </a:r>
            <a:r>
              <a:rPr lang="sv-SE" dirty="0">
                <a:effectLst/>
              </a:rPr>
              <a:t> </a:t>
            </a:r>
            <a:endParaRPr lang="en-GB" noProof="0" dirty="0"/>
          </a:p>
        </p:txBody>
      </p:sp>
      <p:sp>
        <p:nvSpPr>
          <p:cNvPr id="2" name="Platshållare för text 5">
            <a:extLst>
              <a:ext uri="{FF2B5EF4-FFF2-40B4-BE49-F238E27FC236}">
                <a16:creationId xmlns:a16="http://schemas.microsoft.com/office/drawing/2014/main" id="{668E9610-3326-F501-4B30-4F4E39F49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53622" y="536698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01</a:t>
            </a:r>
            <a:endParaRPr lang="en-US" dirty="0"/>
          </a:p>
        </p:txBody>
      </p:sp>
      <p:sp>
        <p:nvSpPr>
          <p:cNvPr id="3" name="Platshållare för text 5">
            <a:extLst>
              <a:ext uri="{FF2B5EF4-FFF2-40B4-BE49-F238E27FC236}">
                <a16:creationId xmlns:a16="http://schemas.microsoft.com/office/drawing/2014/main" id="{C7D3ABC1-AA11-BEE5-DC98-2DDA647026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53622" y="1124135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02</a:t>
            </a:r>
            <a:endParaRPr lang="en-US" dirty="0"/>
          </a:p>
        </p:txBody>
      </p:sp>
      <p:sp>
        <p:nvSpPr>
          <p:cNvPr id="4" name="Platshållare för text 5">
            <a:extLst>
              <a:ext uri="{FF2B5EF4-FFF2-40B4-BE49-F238E27FC236}">
                <a16:creationId xmlns:a16="http://schemas.microsoft.com/office/drawing/2014/main" id="{BA16850A-FB8E-1BB8-A196-C1BC9C3490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53622" y="1711572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03</a:t>
            </a:r>
            <a:endParaRPr lang="en-US" dirty="0"/>
          </a:p>
        </p:txBody>
      </p:sp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C51CD39E-42BC-A4B8-52A4-06F602DD842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53622" y="2299009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04</a:t>
            </a:r>
            <a:endParaRPr lang="en-US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4F45D694-0886-A261-021E-7ED7CB13D7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53622" y="2886446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05</a:t>
            </a:r>
            <a:endParaRPr lang="en-US" dirty="0"/>
          </a:p>
        </p:txBody>
      </p:sp>
      <p:sp>
        <p:nvSpPr>
          <p:cNvPr id="32" name="Platshållare för text 5">
            <a:extLst>
              <a:ext uri="{FF2B5EF4-FFF2-40B4-BE49-F238E27FC236}">
                <a16:creationId xmlns:a16="http://schemas.microsoft.com/office/drawing/2014/main" id="{039A300A-000D-9E1E-7064-260EFF4D9E4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053622" y="3473883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06</a:t>
            </a:r>
            <a:endParaRPr lang="en-US" dirty="0"/>
          </a:p>
        </p:txBody>
      </p:sp>
      <p:sp>
        <p:nvSpPr>
          <p:cNvPr id="33" name="Platshållare för text 5">
            <a:extLst>
              <a:ext uri="{FF2B5EF4-FFF2-40B4-BE49-F238E27FC236}">
                <a16:creationId xmlns:a16="http://schemas.microsoft.com/office/drawing/2014/main" id="{F246854C-0363-3BF1-CDD9-54E80AD8C5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053622" y="4061320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07</a:t>
            </a:r>
            <a:endParaRPr lang="en-US" dirty="0"/>
          </a:p>
        </p:txBody>
      </p:sp>
      <p:sp>
        <p:nvSpPr>
          <p:cNvPr id="34" name="Platshållare för text 5">
            <a:extLst>
              <a:ext uri="{FF2B5EF4-FFF2-40B4-BE49-F238E27FC236}">
                <a16:creationId xmlns:a16="http://schemas.microsoft.com/office/drawing/2014/main" id="{8A1DF47A-AFA9-C506-ECBD-F9F13BCC89B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053622" y="4648757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08</a:t>
            </a:r>
            <a:endParaRPr lang="en-US" dirty="0"/>
          </a:p>
        </p:txBody>
      </p:sp>
      <p:sp>
        <p:nvSpPr>
          <p:cNvPr id="35" name="Platshållare för text 5">
            <a:extLst>
              <a:ext uri="{FF2B5EF4-FFF2-40B4-BE49-F238E27FC236}">
                <a16:creationId xmlns:a16="http://schemas.microsoft.com/office/drawing/2014/main" id="{4BAC121B-48C5-0AC7-F783-7BDFC548A46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053622" y="5236194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09</a:t>
            </a:r>
            <a:endParaRPr lang="en-US" dirty="0"/>
          </a:p>
        </p:txBody>
      </p:sp>
      <p:sp>
        <p:nvSpPr>
          <p:cNvPr id="36" name="Platshållare för text 5">
            <a:extLst>
              <a:ext uri="{FF2B5EF4-FFF2-40B4-BE49-F238E27FC236}">
                <a16:creationId xmlns:a16="http://schemas.microsoft.com/office/drawing/2014/main" id="{4327EAA5-0DDB-E00D-D986-48541B97E1F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053622" y="5823628"/>
            <a:ext cx="481012" cy="404678"/>
          </a:xfr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86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700D416B-70D3-13EF-FA1E-9D83315B9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778055"/>
            <a:ext cx="9750423" cy="640334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D0E9FF26-ADB6-E017-5FB5-EC2B28EE9A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234384"/>
            <a:ext cx="9750422" cy="3845561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</a:t>
            </a:r>
            <a:r>
              <a:rPr lang="en-GB" noProof="0" dirty="0" err="1"/>
              <a:t>est</a:t>
            </a:r>
            <a:r>
              <a:rPr lang="en-GB" noProof="0" dirty="0"/>
              <a:t>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528992AD-D32F-0AC9-9B3D-07B52C90F4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0786" y="1567415"/>
            <a:ext cx="975042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4" name="Frihandsfigur 13">
            <a:extLst>
              <a:ext uri="{FF2B5EF4-FFF2-40B4-BE49-F238E27FC236}">
                <a16:creationId xmlns:a16="http://schemas.microsoft.com/office/drawing/2014/main" id="{DDA8E751-18AF-5218-621D-24D46ECB5E79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20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689" y="837078"/>
            <a:ext cx="4970206" cy="5183844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AACE4133-CCC1-58B1-050B-24DCF6B5EB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5794" y="1334529"/>
            <a:ext cx="4424515" cy="898077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385DCF5E-4FCF-066A-A33A-07C26A2B9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65795" y="2530923"/>
            <a:ext cx="4424516" cy="299254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esse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est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7" name="Frihandsfigur 6">
            <a:extLst>
              <a:ext uri="{FF2B5EF4-FFF2-40B4-BE49-F238E27FC236}">
                <a16:creationId xmlns:a16="http://schemas.microsoft.com/office/drawing/2014/main" id="{DC41E18F-8B42-7EA3-2075-782993D07332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310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4D9BF6-FE22-B62C-2047-1B0E867A0A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1631" y="837078"/>
            <a:ext cx="4970206" cy="5183844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AACE4133-CCC1-58B1-050B-24DCF6B5EB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89" y="1334529"/>
            <a:ext cx="4424515" cy="898077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385DCF5E-4FCF-066A-A33A-07C26A2B9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1690" y="2530923"/>
            <a:ext cx="4424516" cy="299254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08254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esse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est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  <p:sp>
        <p:nvSpPr>
          <p:cNvPr id="7" name="Frihandsfigur 6">
            <a:extLst>
              <a:ext uri="{FF2B5EF4-FFF2-40B4-BE49-F238E27FC236}">
                <a16:creationId xmlns:a16="http://schemas.microsoft.com/office/drawing/2014/main" id="{DC41E18F-8B42-7EA3-2075-782993D07332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359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97A3DB5-5F12-121D-A3DD-3FDEFD607B78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Rectángulo 2">
            <a:extLst>
              <a:ext uri="{FF2B5EF4-FFF2-40B4-BE49-F238E27FC236}">
                <a16:creationId xmlns:a16="http://schemas.microsoft.com/office/drawing/2014/main" id="{1083A203-5354-E425-3354-807DE7FB3B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3" y="-2666997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6" name="Bild 20">
            <a:extLst>
              <a:ext uri="{FF2B5EF4-FFF2-40B4-BE49-F238E27FC236}">
                <a16:creationId xmlns:a16="http://schemas.microsoft.com/office/drawing/2014/main" id="{17E4A739-ED43-2AEB-5C3F-D2891580C4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42557" y="0"/>
            <a:ext cx="10149443" cy="6859379"/>
          </a:xfrm>
          <a:custGeom>
            <a:avLst/>
            <a:gdLst>
              <a:gd name="connsiteX0" fmla="*/ 9011380 w 10224032"/>
              <a:gd name="connsiteY0" fmla="*/ 0 h 6909789"/>
              <a:gd name="connsiteX1" fmla="*/ 6353713 w 10224032"/>
              <a:gd name="connsiteY1" fmla="*/ 3970816 h 6909789"/>
              <a:gd name="connsiteX2" fmla="*/ 0 w 10224032"/>
              <a:gd name="connsiteY2" fmla="*/ 6909790 h 6909789"/>
              <a:gd name="connsiteX3" fmla="*/ 10224032 w 10224032"/>
              <a:gd name="connsiteY3" fmla="*/ 6909790 h 6909789"/>
              <a:gd name="connsiteX4" fmla="*/ 10224032 w 10224032"/>
              <a:gd name="connsiteY4" fmla="*/ 0 h 6909789"/>
              <a:gd name="connsiteX5" fmla="*/ 9018642 w 10224032"/>
              <a:gd name="connsiteY5" fmla="*/ 0 h 6909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24032" h="6909789">
                <a:moveTo>
                  <a:pt x="9011380" y="0"/>
                </a:moveTo>
                <a:cubicBezTo>
                  <a:pt x="8633789" y="953565"/>
                  <a:pt x="7704331" y="2682792"/>
                  <a:pt x="6353713" y="3970816"/>
                </a:cubicBezTo>
                <a:cubicBezTo>
                  <a:pt x="3979240" y="6226638"/>
                  <a:pt x="1067424" y="6760350"/>
                  <a:pt x="0" y="6909790"/>
                </a:cubicBezTo>
                <a:lnTo>
                  <a:pt x="10224032" y="6909790"/>
                </a:lnTo>
                <a:lnTo>
                  <a:pt x="10224032" y="0"/>
                </a:lnTo>
                <a:cubicBezTo>
                  <a:pt x="10224032" y="0"/>
                  <a:pt x="9018642" y="0"/>
                  <a:pt x="9018642" y="0"/>
                </a:cubicBezTo>
                <a:close/>
              </a:path>
            </a:pathLst>
          </a:custGeom>
          <a:solidFill>
            <a:schemeClr val="bg1">
              <a:alpha val="43000"/>
            </a:schemeClr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35D36A8-2902-04F9-90F6-6648381C8F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" name="Título 6">
            <a:extLst>
              <a:ext uri="{FF2B5EF4-FFF2-40B4-BE49-F238E27FC236}">
                <a16:creationId xmlns:a16="http://schemas.microsoft.com/office/drawing/2014/main" id="{439515C3-2076-1AEC-7A2E-42F4792560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1803" y="1057184"/>
            <a:ext cx="3514497" cy="961195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37BA335F-878D-0678-E35E-91F7755A9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1801" y="2424779"/>
            <a:ext cx="4924197" cy="282038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</a:t>
            </a:r>
            <a:r>
              <a:rPr lang="en-GB" noProof="0" dirty="0" err="1"/>
              <a:t>quis</a:t>
            </a:r>
            <a:r>
              <a:rPr lang="en-GB" noProof="0" dirty="0"/>
              <a:t>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 </a:t>
            </a:r>
          </a:p>
          <a:p>
            <a:pPr lvl="0"/>
            <a:r>
              <a:rPr lang="en-GB" noProof="0" dirty="0"/>
              <a:t>Duis </a:t>
            </a:r>
            <a:r>
              <a:rPr lang="en-GB" noProof="0" dirty="0" err="1"/>
              <a:t>aute</a:t>
            </a:r>
            <a:r>
              <a:rPr lang="en-GB" noProof="0" dirty="0"/>
              <a:t> </a:t>
            </a:r>
            <a:r>
              <a:rPr lang="en-GB" noProof="0" dirty="0" err="1"/>
              <a:t>irure</a:t>
            </a:r>
            <a:r>
              <a:rPr lang="en-GB" noProof="0" dirty="0"/>
              <a:t> </a:t>
            </a:r>
            <a:r>
              <a:rPr lang="en-GB" noProof="0" dirty="0" err="1"/>
              <a:t>dolor</a:t>
            </a:r>
            <a:r>
              <a:rPr lang="en-GB" noProof="0" dirty="0"/>
              <a:t> in </a:t>
            </a:r>
            <a:r>
              <a:rPr lang="en-GB" noProof="0" dirty="0" err="1"/>
              <a:t>reprehenderit</a:t>
            </a:r>
            <a:r>
              <a:rPr lang="en-GB" noProof="0" dirty="0"/>
              <a:t> in </a:t>
            </a:r>
            <a:r>
              <a:rPr lang="en-GB" noProof="0" dirty="0" err="1"/>
              <a:t>voluptate</a:t>
            </a:r>
            <a:r>
              <a:rPr lang="en-GB" noProof="0" dirty="0"/>
              <a:t> </a:t>
            </a:r>
            <a:r>
              <a:rPr lang="en-GB" noProof="0" dirty="0" err="1"/>
              <a:t>velit</a:t>
            </a:r>
            <a:r>
              <a:rPr lang="en-GB" noProof="0" dirty="0"/>
              <a:t> </a:t>
            </a:r>
            <a:r>
              <a:rPr lang="en-GB" noProof="0" dirty="0" err="1"/>
              <a:t>esse</a:t>
            </a:r>
            <a:r>
              <a:rPr lang="en-GB" noProof="0" dirty="0"/>
              <a:t> </a:t>
            </a:r>
            <a:r>
              <a:rPr lang="en-GB" noProof="0" dirty="0" err="1"/>
              <a:t>cillum</a:t>
            </a:r>
            <a:r>
              <a:rPr lang="en-GB" noProof="0" dirty="0"/>
              <a:t> dolore </a:t>
            </a:r>
            <a:r>
              <a:rPr lang="en-GB" noProof="0" dirty="0" err="1"/>
              <a:t>eu</a:t>
            </a:r>
            <a:r>
              <a:rPr lang="en-GB" noProof="0" dirty="0"/>
              <a:t> </a:t>
            </a:r>
            <a:r>
              <a:rPr lang="en-GB" noProof="0" dirty="0" err="1"/>
              <a:t>fugiat</a:t>
            </a:r>
            <a:r>
              <a:rPr lang="en-GB" noProof="0" dirty="0"/>
              <a:t> </a:t>
            </a:r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pariatur</a:t>
            </a:r>
            <a:r>
              <a:rPr lang="en-GB" noProof="0" dirty="0"/>
              <a:t>. </a:t>
            </a:r>
            <a:r>
              <a:rPr lang="en-GB" noProof="0" dirty="0" err="1"/>
              <a:t>Excepteur</a:t>
            </a:r>
            <a:r>
              <a:rPr lang="en-GB" noProof="0" dirty="0"/>
              <a:t> </a:t>
            </a:r>
            <a:r>
              <a:rPr lang="en-GB" noProof="0" dirty="0" err="1"/>
              <a:t>sint</a:t>
            </a:r>
            <a:r>
              <a:rPr lang="en-GB" noProof="0" dirty="0"/>
              <a:t> </a:t>
            </a:r>
            <a:r>
              <a:rPr lang="en-GB" noProof="0" dirty="0" err="1"/>
              <a:t>occaecat</a:t>
            </a:r>
            <a:r>
              <a:rPr lang="en-GB" noProof="0" dirty="0"/>
              <a:t> </a:t>
            </a:r>
            <a:r>
              <a:rPr lang="en-GB" noProof="0" dirty="0" err="1"/>
              <a:t>cupidatat</a:t>
            </a:r>
            <a:r>
              <a:rPr lang="en-GB" noProof="0" dirty="0"/>
              <a:t> non </a:t>
            </a:r>
            <a:r>
              <a:rPr lang="en-GB" noProof="0" dirty="0" err="1"/>
              <a:t>proident</a:t>
            </a:r>
            <a:r>
              <a:rPr lang="en-GB" noProof="0" dirty="0"/>
              <a:t>, sunt in culpa qui </a:t>
            </a:r>
            <a:r>
              <a:rPr lang="en-GB" noProof="0" dirty="0" err="1"/>
              <a:t>officia</a:t>
            </a:r>
            <a:r>
              <a:rPr lang="en-GB" noProof="0" dirty="0"/>
              <a:t> </a:t>
            </a:r>
            <a:r>
              <a:rPr lang="en-GB" noProof="0" dirty="0" err="1"/>
              <a:t>deserunt</a:t>
            </a:r>
            <a:r>
              <a:rPr lang="en-GB" noProof="0" dirty="0"/>
              <a:t> </a:t>
            </a:r>
            <a:r>
              <a:rPr lang="en-GB" noProof="0" dirty="0" err="1"/>
              <a:t>mollit</a:t>
            </a:r>
            <a:r>
              <a:rPr lang="en-GB" noProof="0" dirty="0"/>
              <a:t> </a:t>
            </a:r>
            <a:r>
              <a:rPr lang="en-GB" noProof="0" dirty="0" err="1"/>
              <a:t>anim</a:t>
            </a:r>
            <a:r>
              <a:rPr lang="en-GB" noProof="0" dirty="0"/>
              <a:t> id </a:t>
            </a:r>
            <a:r>
              <a:rPr lang="en-GB" noProof="0" dirty="0" err="1"/>
              <a:t>est</a:t>
            </a:r>
            <a:r>
              <a:rPr lang="en-GB" noProof="0" dirty="0"/>
              <a:t> </a:t>
            </a:r>
            <a:r>
              <a:rPr lang="en-GB" noProof="0" dirty="0" err="1"/>
              <a:t>laborum</a:t>
            </a:r>
            <a:r>
              <a:rPr lang="en-GB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0094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 3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9103" y="2947973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list slide</a:t>
            </a:r>
          </a:p>
        </p:txBody>
      </p:sp>
      <p:sp>
        <p:nvSpPr>
          <p:cNvPr id="17" name="Platshållare för text 7">
            <a:extLst>
              <a:ext uri="{FF2B5EF4-FFF2-40B4-BE49-F238E27FC236}">
                <a16:creationId xmlns:a16="http://schemas.microsoft.com/office/drawing/2014/main" id="{D1B3E48D-1B59-0336-C0AC-31C31CEF59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4362" y="216021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id="{F9ED27FC-E237-0B6A-B543-FC3F1FDE36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4359" y="181283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303D75B3-2B03-F714-482E-243405EC4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4362" y="331576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CA6092E8-A049-75BB-7A32-F4161E45FD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4359" y="296839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cxnSp>
        <p:nvCxnSpPr>
          <p:cNvPr id="21" name="Rak 20">
            <a:extLst>
              <a:ext uri="{FF2B5EF4-FFF2-40B4-BE49-F238E27FC236}">
                <a16:creationId xmlns:a16="http://schemas.microsoft.com/office/drawing/2014/main" id="{E3996387-EB58-E26F-FA84-A291131862F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399754" y="1742739"/>
            <a:ext cx="0" cy="3281083"/>
          </a:xfrm>
          <a:prstGeom prst="line">
            <a:avLst/>
          </a:prstGeom>
          <a:ln w="31750" cap="rnd">
            <a:solidFill>
              <a:schemeClr val="tx2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tshållare för text 7">
            <a:extLst>
              <a:ext uri="{FF2B5EF4-FFF2-40B4-BE49-F238E27FC236}">
                <a16:creationId xmlns:a16="http://schemas.microsoft.com/office/drawing/2014/main" id="{631287B4-1CED-75F9-6D32-95B679711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94362" y="447131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AE627FE6-4F7A-9708-EBF4-F8DE9CCB0F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4359" y="412394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dirty="0" err="1">
                <a:effectLst/>
              </a:rPr>
              <a:t>Third</a:t>
            </a:r>
            <a:r>
              <a:rPr lang="en-GB" noProof="0" dirty="0"/>
              <a:t> thing</a:t>
            </a:r>
          </a:p>
        </p:txBody>
      </p:sp>
      <p:sp>
        <p:nvSpPr>
          <p:cNvPr id="5" name="Frihandsfigur 4">
            <a:extLst>
              <a:ext uri="{FF2B5EF4-FFF2-40B4-BE49-F238E27FC236}">
                <a16:creationId xmlns:a16="http://schemas.microsoft.com/office/drawing/2014/main" id="{C8621831-0976-4ABA-0F06-24CA033F0D4D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17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 4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58437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9103" y="2947973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list slide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E6910F0D-E7E1-5522-D000-46F69DA89A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94362" y="1692385"/>
            <a:ext cx="3808187" cy="49451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AB14BE1D-AA67-E3B5-F7AE-0965362F4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359" y="1345011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6" name="Platshållare för text 7">
            <a:extLst>
              <a:ext uri="{FF2B5EF4-FFF2-40B4-BE49-F238E27FC236}">
                <a16:creationId xmlns:a16="http://schemas.microsoft.com/office/drawing/2014/main" id="{FC23EB61-E11A-4FDC-D187-43B4DDF6A3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4362" y="284870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7CD8D51B-E660-85C0-93A1-28D485F682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4359" y="250132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1BF09B7E-236A-C95C-86E4-5E7558F42C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4362" y="400425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A3FCE83C-A189-8B79-A221-26318920D7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4359" y="365688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cxnSp>
        <p:nvCxnSpPr>
          <p:cNvPr id="13" name="Rak 12">
            <a:extLst>
              <a:ext uri="{FF2B5EF4-FFF2-40B4-BE49-F238E27FC236}">
                <a16:creationId xmlns:a16="http://schemas.microsoft.com/office/drawing/2014/main" id="{75C1637B-6FAA-34F3-DBFA-732ADE74AD9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399754" y="1314962"/>
            <a:ext cx="0" cy="4339365"/>
          </a:xfrm>
          <a:prstGeom prst="line">
            <a:avLst/>
          </a:prstGeom>
          <a:ln w="31750" cap="rnd">
            <a:solidFill>
              <a:schemeClr val="tx2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E50601D6-AA4A-A1E3-FE2A-33A445930A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94362" y="515980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6BE61E96-77CE-E346-1C26-90416D77B39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4359" y="481243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dirty="0" err="1">
                <a:effectLst/>
              </a:rPr>
              <a:t>Fourth</a:t>
            </a:r>
            <a:r>
              <a:rPr lang="en-GB" noProof="0" dirty="0"/>
              <a:t> thing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3DC57B76-2AFD-29EF-D8EC-2E12981117DB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35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list 4 things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5825" y="1874896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list slide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E6910F0D-E7E1-5522-D000-46F69DA89A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5829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AB14BE1D-AA67-E3B5-F7AE-0965362F4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5825" y="3454815"/>
            <a:ext cx="2295896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09A10724-6EA5-7387-0450-33BDE20517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74223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723E4290-5A28-D548-385A-5C62BD576B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74219" y="3454815"/>
            <a:ext cx="2295896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28D7920B-C659-7D50-5CEA-1D8ECB04D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2617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63941919-B239-C66F-9011-C9D1A0E63B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2613" y="3454815"/>
            <a:ext cx="2295896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38F5AA96-3780-B8DB-E727-6560E2E545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1010" y="3802189"/>
            <a:ext cx="2295896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83808F2D-7A4F-4EA8-8F88-FDDC4B60A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1007" y="3454815"/>
            <a:ext cx="2295899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Fourth thing</a:t>
            </a:r>
          </a:p>
        </p:txBody>
      </p:sp>
      <p:sp>
        <p:nvSpPr>
          <p:cNvPr id="8" name="Frihandsfigur 7">
            <a:extLst>
              <a:ext uri="{FF2B5EF4-FFF2-40B4-BE49-F238E27FC236}">
                <a16:creationId xmlns:a16="http://schemas.microsoft.com/office/drawing/2014/main" id="{E0931FA9-6E89-D3A6-7BB5-EBE283699166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55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with problem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DE5FF557-A76D-77B3-E084-384C0935D4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90" y="883065"/>
            <a:ext cx="4092574" cy="640334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D6310E39-9762-4774-2B45-3DD427ED75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1691" y="1758626"/>
            <a:ext cx="4092574" cy="1584591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</a:t>
            </a:r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8E0DCE81-3F73-31DE-3326-0069603566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3024" y="1692385"/>
            <a:ext cx="3808187" cy="49451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6D09D47B-13CF-6DCE-560A-C6A3B890C8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63021" y="1345011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0FDF7C04-6FAD-6B0D-BC78-93BA6C4900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3024" y="284870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EEFE68B4-8DC3-BDF7-A63D-6C53B60B25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63021" y="250132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315AC1ED-2002-2128-CCDC-CC2091B13F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3024" y="400425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324501C5-1300-B642-13AC-74E428DF98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3021" y="365688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102CC2D0-CEF2-2DFD-5C41-DE7B5A2E40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63024" y="515980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22" name="Marcador de texto 9">
            <a:extLst>
              <a:ext uri="{FF2B5EF4-FFF2-40B4-BE49-F238E27FC236}">
                <a16:creationId xmlns:a16="http://schemas.microsoft.com/office/drawing/2014/main" id="{062A28CB-8164-5985-B49D-A3A8CAFC44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63021" y="481243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Fourth thing</a:t>
            </a:r>
          </a:p>
        </p:txBody>
      </p:sp>
      <p:sp>
        <p:nvSpPr>
          <p:cNvPr id="14" name="Frihandsfigur 13">
            <a:extLst>
              <a:ext uri="{FF2B5EF4-FFF2-40B4-BE49-F238E27FC236}">
                <a16:creationId xmlns:a16="http://schemas.microsoft.com/office/drawing/2014/main" id="{199A1EC1-68D4-7046-5315-9FFD5115F542}"/>
              </a:ext>
            </a:extLst>
          </p:cNvPr>
          <p:cNvSpPr/>
          <p:nvPr userDrawn="1"/>
        </p:nvSpPr>
        <p:spPr>
          <a:xfrm>
            <a:off x="6095954" y="3055"/>
            <a:ext cx="6096046" cy="6858000"/>
          </a:xfrm>
          <a:custGeom>
            <a:avLst/>
            <a:gdLst>
              <a:gd name="csX0" fmla="*/ 181149 w 6096046"/>
              <a:gd name="csY0" fmla="*/ 0 h 6858000"/>
              <a:gd name="csX1" fmla="*/ 6096046 w 6096046"/>
              <a:gd name="csY1" fmla="*/ 0 h 6858000"/>
              <a:gd name="csX2" fmla="*/ 6096046 w 6096046"/>
              <a:gd name="csY2" fmla="*/ 6858000 h 6858000"/>
              <a:gd name="csX3" fmla="*/ 181149 w 6096046"/>
              <a:gd name="csY3" fmla="*/ 6858000 h 6858000"/>
              <a:gd name="csX4" fmla="*/ 0 w 6096046"/>
              <a:gd name="csY4" fmla="*/ 6676851 h 6858000"/>
              <a:gd name="csX5" fmla="*/ 0 w 6096046"/>
              <a:gd name="csY5" fmla="*/ 181149 h 6858000"/>
              <a:gd name="csX6" fmla="*/ 181149 w 6096046"/>
              <a:gd name="csY6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096046" h="6858000">
                <a:moveTo>
                  <a:pt x="181149" y="0"/>
                </a:moveTo>
                <a:lnTo>
                  <a:pt x="6096046" y="0"/>
                </a:lnTo>
                <a:lnTo>
                  <a:pt x="6096046" y="6858000"/>
                </a:lnTo>
                <a:lnTo>
                  <a:pt x="181149" y="6858000"/>
                </a:lnTo>
                <a:cubicBezTo>
                  <a:pt x="81103" y="6858000"/>
                  <a:pt x="0" y="6776897"/>
                  <a:pt x="0" y="6676851"/>
                </a:cubicBezTo>
                <a:lnTo>
                  <a:pt x="0" y="181149"/>
                </a:lnTo>
                <a:cubicBezTo>
                  <a:pt x="0" y="81103"/>
                  <a:pt x="81103" y="0"/>
                  <a:pt x="181149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2BA37AD2-3107-0D67-07D1-E29A8809DC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94362" y="1692385"/>
            <a:ext cx="3808187" cy="49451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458BEFC9-1B84-8ACC-4828-C90E0C782E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94359" y="1345011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First thing</a:t>
            </a:r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7758CF6F-4B39-9E57-CC76-2E9AACADDD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94362" y="2848701"/>
            <a:ext cx="3808187" cy="49451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et..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3CCFE749-0498-1241-45B0-0EC67F1AB0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94359" y="2501326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Second thing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922C07C6-AE4F-E010-377F-74F1A07CE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94362" y="4004254"/>
            <a:ext cx="3808187" cy="49451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BB0732FA-16A9-2250-6EDE-B7B2F33418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94359" y="3656880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Third thing</a:t>
            </a:r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492632E3-4C7D-5FC3-29F7-9BA0B270F7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94362" y="5159809"/>
            <a:ext cx="3808187" cy="49451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et.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75EE6EC2-991D-7500-9D5A-C9C7FFC871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94359" y="4812434"/>
            <a:ext cx="3808184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dirty="0" err="1">
                <a:effectLst/>
              </a:rPr>
              <a:t>Fourth</a:t>
            </a:r>
            <a:r>
              <a:rPr lang="en-GB" noProof="0" dirty="0"/>
              <a:t> thing</a:t>
            </a:r>
          </a:p>
        </p:txBody>
      </p:sp>
    </p:spTree>
    <p:extLst>
      <p:ext uri="{BB962C8B-B14F-4D97-AF65-F5344CB8AC3E}">
        <p14:creationId xmlns:p14="http://schemas.microsoft.com/office/powerpoint/2010/main" val="3614486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s with descri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C14EAA4D-475F-2851-5B39-E3288B595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89" y="554917"/>
            <a:ext cx="10188616" cy="1014545"/>
          </a:xfrm>
        </p:spPr>
        <p:txBody>
          <a:bodyPr anchor="b"/>
          <a:lstStyle>
            <a:lvl1pPr>
              <a:lnSpc>
                <a:spcPct val="90000"/>
              </a:lnSpc>
              <a:defRPr sz="32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</a:t>
            </a:r>
            <a:br>
              <a:rPr lang="en-GB" noProof="0" dirty="0"/>
            </a:br>
            <a:r>
              <a:rPr lang="en-GB" noProof="0" dirty="0"/>
              <a:t>or two lines</a:t>
            </a:r>
          </a:p>
        </p:txBody>
      </p:sp>
      <p:sp>
        <p:nvSpPr>
          <p:cNvPr id="4" name="Platshållare för bild 9">
            <a:extLst>
              <a:ext uri="{FF2B5EF4-FFF2-40B4-BE49-F238E27FC236}">
                <a16:creationId xmlns:a16="http://schemas.microsoft.com/office/drawing/2014/main" id="{9300D9A3-34F9-DEED-CD3D-230FBED0F3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689" y="1877155"/>
            <a:ext cx="3098363" cy="2715309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5" name="Platshållare för bild 9">
            <a:extLst>
              <a:ext uri="{FF2B5EF4-FFF2-40B4-BE49-F238E27FC236}">
                <a16:creationId xmlns:a16="http://schemas.microsoft.com/office/drawing/2014/main" id="{025654B0-1E0C-A4A7-EC20-8C8483685E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46818" y="1877155"/>
            <a:ext cx="3098363" cy="2715309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18B29118-F1F6-650C-18C1-33555E2C22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91947" y="1877155"/>
            <a:ext cx="3098363" cy="2715309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15" name="Platshållare för text 7">
            <a:extLst>
              <a:ext uri="{FF2B5EF4-FFF2-40B4-BE49-F238E27FC236}">
                <a16:creationId xmlns:a16="http://schemas.microsoft.com/office/drawing/2014/main" id="{A0186CD0-34F0-EFBF-FA78-2C57E57DD2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91946" y="5181278"/>
            <a:ext cx="3098359" cy="1184083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describing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. </a:t>
            </a:r>
            <a:r>
              <a:rPr lang="sv-SE" dirty="0" err="1"/>
              <a:t>Keep</a:t>
            </a:r>
            <a:r>
              <a:rPr lang="sv-SE" dirty="0"/>
              <a:t> all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columns</a:t>
            </a:r>
            <a:r>
              <a:rPr lang="sv-SE" dirty="0"/>
              <a:t> </a:t>
            </a:r>
            <a:r>
              <a:rPr lang="sv-SE" dirty="0" err="1"/>
              <a:t>close</a:t>
            </a:r>
            <a:r>
              <a:rPr lang="sv-SE" dirty="0"/>
              <a:t> in </a:t>
            </a:r>
            <a:r>
              <a:rPr lang="sv-SE" dirty="0" err="1"/>
              <a:t>length</a:t>
            </a:r>
            <a:r>
              <a:rPr lang="sv-SE" dirty="0"/>
              <a:t> so the </a:t>
            </a:r>
            <a:r>
              <a:rPr lang="sv-SE" dirty="0" err="1"/>
              <a:t>row</a:t>
            </a:r>
            <a:r>
              <a:rPr lang="sv-SE" dirty="0"/>
              <a:t> </a:t>
            </a:r>
            <a:r>
              <a:rPr lang="sv-SE" dirty="0" err="1"/>
              <a:t>stays</a:t>
            </a:r>
            <a:r>
              <a:rPr lang="sv-SE" dirty="0"/>
              <a:t> </a:t>
            </a:r>
            <a:r>
              <a:rPr lang="sv-SE" dirty="0" err="1"/>
              <a:t>visually</a:t>
            </a:r>
            <a:r>
              <a:rPr lang="sv-SE" dirty="0"/>
              <a:t> </a:t>
            </a:r>
            <a:r>
              <a:rPr lang="sv-SE" dirty="0" err="1"/>
              <a:t>balanced</a:t>
            </a:r>
            <a:r>
              <a:rPr lang="sv-SE" dirty="0"/>
              <a:t>.</a:t>
            </a:r>
          </a:p>
        </p:txBody>
      </p:sp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5141A09C-2837-B673-2EDB-B03AF92D55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91946" y="4729643"/>
            <a:ext cx="3098359" cy="31445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6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Short label for this point</a:t>
            </a:r>
          </a:p>
        </p:txBody>
      </p:sp>
      <p:sp>
        <p:nvSpPr>
          <p:cNvPr id="17" name="Platshållare för text 7">
            <a:extLst>
              <a:ext uri="{FF2B5EF4-FFF2-40B4-BE49-F238E27FC236}">
                <a16:creationId xmlns:a16="http://schemas.microsoft.com/office/drawing/2014/main" id="{899FD3CF-CD52-BAF2-8491-6FBCB3F7689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52334" y="5181279"/>
            <a:ext cx="3098359" cy="1184083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describing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. </a:t>
            </a:r>
            <a:r>
              <a:rPr lang="sv-SE" dirty="0" err="1"/>
              <a:t>Keep</a:t>
            </a:r>
            <a:r>
              <a:rPr lang="sv-SE" dirty="0"/>
              <a:t> all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columns</a:t>
            </a:r>
            <a:r>
              <a:rPr lang="sv-SE" dirty="0"/>
              <a:t> </a:t>
            </a:r>
            <a:r>
              <a:rPr lang="sv-SE" dirty="0" err="1"/>
              <a:t>close</a:t>
            </a:r>
            <a:r>
              <a:rPr lang="sv-SE" dirty="0"/>
              <a:t> in </a:t>
            </a:r>
            <a:r>
              <a:rPr lang="sv-SE" dirty="0" err="1"/>
              <a:t>length</a:t>
            </a:r>
            <a:r>
              <a:rPr lang="sv-SE" dirty="0"/>
              <a:t> so the </a:t>
            </a:r>
            <a:r>
              <a:rPr lang="sv-SE" dirty="0" err="1"/>
              <a:t>row</a:t>
            </a:r>
            <a:r>
              <a:rPr lang="sv-SE" dirty="0"/>
              <a:t> </a:t>
            </a:r>
            <a:r>
              <a:rPr lang="sv-SE" dirty="0" err="1"/>
              <a:t>stays</a:t>
            </a:r>
            <a:r>
              <a:rPr lang="sv-SE" dirty="0"/>
              <a:t> </a:t>
            </a:r>
            <a:r>
              <a:rPr lang="sv-SE" dirty="0" err="1"/>
              <a:t>visually</a:t>
            </a:r>
            <a:r>
              <a:rPr lang="sv-SE" dirty="0"/>
              <a:t> </a:t>
            </a:r>
            <a:r>
              <a:rPr lang="sv-SE" dirty="0" err="1"/>
              <a:t>balanced</a:t>
            </a:r>
            <a:r>
              <a:rPr lang="sv-SE" dirty="0"/>
              <a:t>.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id="{8CBD3628-3CCF-BC7A-EC61-0FA0EBB8C0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52334" y="4729643"/>
            <a:ext cx="3098359" cy="31445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6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Short label for this point</a:t>
            </a:r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F90AA546-7426-AB3D-B65C-7516AF58C9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7972" y="5181280"/>
            <a:ext cx="3098359" cy="1184083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describing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. </a:t>
            </a:r>
            <a:r>
              <a:rPr lang="sv-SE" dirty="0" err="1"/>
              <a:t>Keep</a:t>
            </a:r>
            <a:r>
              <a:rPr lang="sv-SE" dirty="0"/>
              <a:t> all </a:t>
            </a:r>
            <a:r>
              <a:rPr lang="sv-SE" dirty="0" err="1"/>
              <a:t>three</a:t>
            </a:r>
            <a:r>
              <a:rPr lang="sv-SE" dirty="0"/>
              <a:t> </a:t>
            </a:r>
            <a:r>
              <a:rPr lang="sv-SE" dirty="0" err="1"/>
              <a:t>columns</a:t>
            </a:r>
            <a:r>
              <a:rPr lang="sv-SE" dirty="0"/>
              <a:t> </a:t>
            </a:r>
            <a:r>
              <a:rPr lang="sv-SE" dirty="0" err="1"/>
              <a:t>close</a:t>
            </a:r>
            <a:r>
              <a:rPr lang="sv-SE" dirty="0"/>
              <a:t> in </a:t>
            </a:r>
            <a:r>
              <a:rPr lang="sv-SE" dirty="0" err="1"/>
              <a:t>length</a:t>
            </a:r>
            <a:r>
              <a:rPr lang="sv-SE" dirty="0"/>
              <a:t> so the </a:t>
            </a:r>
            <a:r>
              <a:rPr lang="sv-SE" dirty="0" err="1"/>
              <a:t>row</a:t>
            </a:r>
            <a:r>
              <a:rPr lang="sv-SE" dirty="0"/>
              <a:t> </a:t>
            </a:r>
            <a:r>
              <a:rPr lang="sv-SE" dirty="0" err="1"/>
              <a:t>stays</a:t>
            </a:r>
            <a:r>
              <a:rPr lang="sv-SE" dirty="0"/>
              <a:t> </a:t>
            </a:r>
            <a:r>
              <a:rPr lang="sv-SE" dirty="0" err="1"/>
              <a:t>visually</a:t>
            </a:r>
            <a:r>
              <a:rPr lang="sv-SE" dirty="0"/>
              <a:t> </a:t>
            </a:r>
            <a:r>
              <a:rPr lang="sv-SE" dirty="0" err="1"/>
              <a:t>balanced</a:t>
            </a:r>
            <a:r>
              <a:rPr lang="sv-SE" dirty="0"/>
              <a:t>.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571D63BF-E600-D8FD-891E-4A725BF3374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7972" y="4729643"/>
            <a:ext cx="3098359" cy="31445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6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Short label for this point</a:t>
            </a:r>
          </a:p>
        </p:txBody>
      </p:sp>
      <p:sp>
        <p:nvSpPr>
          <p:cNvPr id="8" name="Frihandsfigur 7">
            <a:extLst>
              <a:ext uri="{FF2B5EF4-FFF2-40B4-BE49-F238E27FC236}">
                <a16:creationId xmlns:a16="http://schemas.microsoft.com/office/drawing/2014/main" id="{96674DEE-7A54-1100-7C96-288B825A1599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77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 proces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Card1Bg">
            <a:extLst>
              <a:ext uri="{FF2B5EF4-FFF2-40B4-BE49-F238E27FC236}">
                <a16:creationId xmlns:a16="http://schemas.microsoft.com/office/drawing/2014/main" id="{D904813F-5220-E1E3-D553-547524BDB3A5}"/>
              </a:ext>
            </a:extLst>
          </p:cNvPr>
          <p:cNvSpPr/>
          <p:nvPr userDrawn="1"/>
        </p:nvSpPr>
        <p:spPr>
          <a:xfrm>
            <a:off x="482599" y="1470569"/>
            <a:ext cx="3556000" cy="45711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Card1Accent">
            <a:extLst>
              <a:ext uri="{FF2B5EF4-FFF2-40B4-BE49-F238E27FC236}">
                <a16:creationId xmlns:a16="http://schemas.microsoft.com/office/drawing/2014/main" id="{6D71D4A8-DF34-F455-5B74-AC3260129CE0}"/>
              </a:ext>
            </a:extLst>
          </p:cNvPr>
          <p:cNvSpPr/>
          <p:nvPr userDrawn="1"/>
        </p:nvSpPr>
        <p:spPr>
          <a:xfrm>
            <a:off x="4825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Card2Bg">
            <a:extLst>
              <a:ext uri="{FF2B5EF4-FFF2-40B4-BE49-F238E27FC236}">
                <a16:creationId xmlns:a16="http://schemas.microsoft.com/office/drawing/2014/main" id="{C0E5F511-1893-D7F4-F596-7E10498F38D3}"/>
              </a:ext>
            </a:extLst>
          </p:cNvPr>
          <p:cNvSpPr/>
          <p:nvPr userDrawn="1"/>
        </p:nvSpPr>
        <p:spPr>
          <a:xfrm>
            <a:off x="4343399" y="1470569"/>
            <a:ext cx="3556000" cy="45711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Card2Accent">
            <a:extLst>
              <a:ext uri="{FF2B5EF4-FFF2-40B4-BE49-F238E27FC236}">
                <a16:creationId xmlns:a16="http://schemas.microsoft.com/office/drawing/2014/main" id="{2B966D6F-6B90-3A8B-D44B-1E03E4787921}"/>
              </a:ext>
            </a:extLst>
          </p:cNvPr>
          <p:cNvSpPr/>
          <p:nvPr userDrawn="1"/>
        </p:nvSpPr>
        <p:spPr>
          <a:xfrm>
            <a:off x="43433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Card3Bg">
            <a:extLst>
              <a:ext uri="{FF2B5EF4-FFF2-40B4-BE49-F238E27FC236}">
                <a16:creationId xmlns:a16="http://schemas.microsoft.com/office/drawing/2014/main" id="{06C779BA-D732-3435-C7C1-46A86B761C0E}"/>
              </a:ext>
            </a:extLst>
          </p:cNvPr>
          <p:cNvSpPr/>
          <p:nvPr userDrawn="1"/>
        </p:nvSpPr>
        <p:spPr>
          <a:xfrm>
            <a:off x="8204199" y="1470569"/>
            <a:ext cx="3556000" cy="45711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Card3Accent">
            <a:extLst>
              <a:ext uri="{FF2B5EF4-FFF2-40B4-BE49-F238E27FC236}">
                <a16:creationId xmlns:a16="http://schemas.microsoft.com/office/drawing/2014/main" id="{C0A1E63B-C45A-02E7-08D5-00D6F7164A36}"/>
              </a:ext>
            </a:extLst>
          </p:cNvPr>
          <p:cNvSpPr/>
          <p:nvPr userDrawn="1"/>
        </p:nvSpPr>
        <p:spPr>
          <a:xfrm>
            <a:off x="82041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4" name="Text 2">
            <a:extLst>
              <a:ext uri="{FF2B5EF4-FFF2-40B4-BE49-F238E27FC236}">
                <a16:creationId xmlns:a16="http://schemas.microsoft.com/office/drawing/2014/main" id="{A9C512B2-6C32-0ED1-7098-1A0FC489C26E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7873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942D7F0C-241F-D3C7-1F07-E077219122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399" y="2620528"/>
            <a:ext cx="2953966" cy="297219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29EC710D-C2A7-1F69-E245-37998ABA9BAA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4644416" y="187601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7" name="Platshållare för text 7">
            <a:extLst>
              <a:ext uri="{FF2B5EF4-FFF2-40B4-BE49-F238E27FC236}">
                <a16:creationId xmlns:a16="http://schemas.microsoft.com/office/drawing/2014/main" id="{B7346AA8-AA13-EF7F-6BDD-5F345AB072C5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4644416" y="2630393"/>
            <a:ext cx="2953966" cy="297219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8" name="Text 2">
            <a:extLst>
              <a:ext uri="{FF2B5EF4-FFF2-40B4-BE49-F238E27FC236}">
                <a16:creationId xmlns:a16="http://schemas.microsoft.com/office/drawing/2014/main" id="{705DEC66-AB3C-D8FD-FD9B-B13A83ADB4B9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85089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9" name="Platshållare för text 7">
            <a:extLst>
              <a:ext uri="{FF2B5EF4-FFF2-40B4-BE49-F238E27FC236}">
                <a16:creationId xmlns:a16="http://schemas.microsoft.com/office/drawing/2014/main" id="{3A389C14-B20F-4A86-90CA-8252D59F1ECB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8508999" y="2620528"/>
            <a:ext cx="2953966" cy="297219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40" name="Platshållare för text 64">
            <a:extLst>
              <a:ext uri="{FF2B5EF4-FFF2-40B4-BE49-F238E27FC236}">
                <a16:creationId xmlns:a16="http://schemas.microsoft.com/office/drawing/2014/main" id="{E3452924-A4F0-5FD7-4E99-EABC2434110B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4038599" y="582231"/>
            <a:ext cx="4114801" cy="23401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78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eps proces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Card1Bg">
            <a:extLst>
              <a:ext uri="{FF2B5EF4-FFF2-40B4-BE49-F238E27FC236}">
                <a16:creationId xmlns:a16="http://schemas.microsoft.com/office/drawing/2014/main" id="{D904813F-5220-E1E3-D553-547524BDB3A5}"/>
              </a:ext>
            </a:extLst>
          </p:cNvPr>
          <p:cNvSpPr/>
          <p:nvPr userDrawn="1"/>
        </p:nvSpPr>
        <p:spPr>
          <a:xfrm>
            <a:off x="2955262" y="834393"/>
            <a:ext cx="4220030" cy="2594607"/>
          </a:xfrm>
          <a:prstGeom prst="roundRect">
            <a:avLst>
              <a:gd name="adj" fmla="val 6447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Card1Accent">
            <a:extLst>
              <a:ext uri="{FF2B5EF4-FFF2-40B4-BE49-F238E27FC236}">
                <a16:creationId xmlns:a16="http://schemas.microsoft.com/office/drawing/2014/main" id="{6D71D4A8-DF34-F455-5B74-AC3260129CE0}"/>
              </a:ext>
            </a:extLst>
          </p:cNvPr>
          <p:cNvSpPr/>
          <p:nvPr userDrawn="1"/>
        </p:nvSpPr>
        <p:spPr>
          <a:xfrm>
            <a:off x="2955262" y="834393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4" name="Text 2">
            <a:extLst>
              <a:ext uri="{FF2B5EF4-FFF2-40B4-BE49-F238E27FC236}">
                <a16:creationId xmlns:a16="http://schemas.microsoft.com/office/drawing/2014/main" id="{A9C512B2-6C32-0ED1-7098-1A0FC489C26E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3260061" y="1229973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942D7F0C-241F-D3C7-1F07-E077219122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0061" y="1984353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lang="en-GB" noProof="0" dirty="0">
                <a:solidFill>
                  <a:schemeClr val="tx2"/>
                </a:solidFill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" name="Card1Bg">
            <a:extLst>
              <a:ext uri="{FF2B5EF4-FFF2-40B4-BE49-F238E27FC236}">
                <a16:creationId xmlns:a16="http://schemas.microsoft.com/office/drawing/2014/main" id="{3DC0E1B8-026D-15B4-3AB1-D8F816CC0119}"/>
              </a:ext>
            </a:extLst>
          </p:cNvPr>
          <p:cNvSpPr/>
          <p:nvPr userDrawn="1"/>
        </p:nvSpPr>
        <p:spPr>
          <a:xfrm>
            <a:off x="2955262" y="3655727"/>
            <a:ext cx="4220030" cy="2594607"/>
          </a:xfrm>
          <a:prstGeom prst="roundRect">
            <a:avLst>
              <a:gd name="adj" fmla="val 5468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Card1Accent">
            <a:extLst>
              <a:ext uri="{FF2B5EF4-FFF2-40B4-BE49-F238E27FC236}">
                <a16:creationId xmlns:a16="http://schemas.microsoft.com/office/drawing/2014/main" id="{EDDBD948-6E45-0D96-6E44-B5981558A10C}"/>
              </a:ext>
            </a:extLst>
          </p:cNvPr>
          <p:cNvSpPr/>
          <p:nvPr userDrawn="1"/>
        </p:nvSpPr>
        <p:spPr>
          <a:xfrm>
            <a:off x="2955262" y="3655727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4AD28EB-2C41-52F6-B6EF-AFD74DD26779}"/>
              </a:ext>
            </a:extLst>
          </p:cNvPr>
          <p:cNvSpPr>
            <a:spLocks noGrp="1"/>
          </p:cNvSpPr>
          <p:nvPr>
            <p:ph type="body" idx="120" hasCustomPrompt="1"/>
          </p:nvPr>
        </p:nvSpPr>
        <p:spPr>
          <a:xfrm>
            <a:off x="3260061" y="4051307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15621701-DFB6-88EF-F33B-373AEAD2F42A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260061" y="4805687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9" name="Card1Bg">
            <a:extLst>
              <a:ext uri="{FF2B5EF4-FFF2-40B4-BE49-F238E27FC236}">
                <a16:creationId xmlns:a16="http://schemas.microsoft.com/office/drawing/2014/main" id="{1FEF2450-97AF-A262-EACC-B8BCE9319D82}"/>
              </a:ext>
            </a:extLst>
          </p:cNvPr>
          <p:cNvSpPr/>
          <p:nvPr userDrawn="1"/>
        </p:nvSpPr>
        <p:spPr>
          <a:xfrm>
            <a:off x="7426304" y="834393"/>
            <a:ext cx="4220030" cy="2594607"/>
          </a:xfrm>
          <a:prstGeom prst="roundRect">
            <a:avLst>
              <a:gd name="adj" fmla="val 5468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Card1Accent">
            <a:extLst>
              <a:ext uri="{FF2B5EF4-FFF2-40B4-BE49-F238E27FC236}">
                <a16:creationId xmlns:a16="http://schemas.microsoft.com/office/drawing/2014/main" id="{71F2A9F4-D61A-C02D-015E-EF677BAB67D4}"/>
              </a:ext>
            </a:extLst>
          </p:cNvPr>
          <p:cNvSpPr/>
          <p:nvPr userDrawn="1"/>
        </p:nvSpPr>
        <p:spPr>
          <a:xfrm>
            <a:off x="7426304" y="834393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E29E2D7D-D34D-3A96-C691-DF1F67953FD9}"/>
              </a:ext>
            </a:extLst>
          </p:cNvPr>
          <p:cNvSpPr>
            <a:spLocks noGrp="1"/>
          </p:cNvSpPr>
          <p:nvPr>
            <p:ph type="body" idx="122" hasCustomPrompt="1"/>
          </p:nvPr>
        </p:nvSpPr>
        <p:spPr>
          <a:xfrm>
            <a:off x="7731103" y="1229973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24" name="Platshållare för text 7">
            <a:extLst>
              <a:ext uri="{FF2B5EF4-FFF2-40B4-BE49-F238E27FC236}">
                <a16:creationId xmlns:a16="http://schemas.microsoft.com/office/drawing/2014/main" id="{F537E276-E328-C549-A2EF-8DE5AD073D88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7731103" y="1984353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5" name="Card1Bg">
            <a:extLst>
              <a:ext uri="{FF2B5EF4-FFF2-40B4-BE49-F238E27FC236}">
                <a16:creationId xmlns:a16="http://schemas.microsoft.com/office/drawing/2014/main" id="{F83B55C0-E1EE-83A3-6A3B-7D0C453020DC}"/>
              </a:ext>
            </a:extLst>
          </p:cNvPr>
          <p:cNvSpPr/>
          <p:nvPr userDrawn="1"/>
        </p:nvSpPr>
        <p:spPr>
          <a:xfrm>
            <a:off x="7426304" y="3655727"/>
            <a:ext cx="4220030" cy="2594607"/>
          </a:xfrm>
          <a:prstGeom prst="roundRect">
            <a:avLst>
              <a:gd name="adj" fmla="val 4979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Card1Accent">
            <a:extLst>
              <a:ext uri="{FF2B5EF4-FFF2-40B4-BE49-F238E27FC236}">
                <a16:creationId xmlns:a16="http://schemas.microsoft.com/office/drawing/2014/main" id="{6E23F20B-515B-0EBA-25DD-37CC923AB925}"/>
              </a:ext>
            </a:extLst>
          </p:cNvPr>
          <p:cNvSpPr/>
          <p:nvPr userDrawn="1"/>
        </p:nvSpPr>
        <p:spPr>
          <a:xfrm>
            <a:off x="7426304" y="3655727"/>
            <a:ext cx="4220030" cy="89586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AF6F9CC5-2E82-9B28-B608-2E2846C1D7E5}"/>
              </a:ext>
            </a:extLst>
          </p:cNvPr>
          <p:cNvSpPr>
            <a:spLocks noGrp="1"/>
          </p:cNvSpPr>
          <p:nvPr>
            <p:ph type="body" idx="124" hasCustomPrompt="1"/>
          </p:nvPr>
        </p:nvSpPr>
        <p:spPr>
          <a:xfrm>
            <a:off x="7731103" y="4051307"/>
            <a:ext cx="3505575" cy="697367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28" name="Platshållare för text 7">
            <a:extLst>
              <a:ext uri="{FF2B5EF4-FFF2-40B4-BE49-F238E27FC236}">
                <a16:creationId xmlns:a16="http://schemas.microsoft.com/office/drawing/2014/main" id="{BC4C0788-CB70-8AB9-99C8-D89F297929B3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7731103" y="4805687"/>
            <a:ext cx="3505575" cy="950500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9" name="Platshållare för text 64">
            <a:extLst>
              <a:ext uri="{FF2B5EF4-FFF2-40B4-BE49-F238E27FC236}">
                <a16:creationId xmlns:a16="http://schemas.microsoft.com/office/drawing/2014/main" id="{F8779B89-9A3F-5AD7-3BB6-C5798E00F9E4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556539" y="1229973"/>
            <a:ext cx="1853056" cy="20250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31" name="Platshållare för text 64">
            <a:extLst>
              <a:ext uri="{FF2B5EF4-FFF2-40B4-BE49-F238E27FC236}">
                <a16:creationId xmlns:a16="http://schemas.microsoft.com/office/drawing/2014/main" id="{78A57139-6283-F8C5-F48E-110D874B512B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545666" y="1568664"/>
            <a:ext cx="1863929" cy="109378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chemeClr val="tx2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r>
              <a:rPr lang="sv-SE" dirty="0"/>
              <a:t> in </a:t>
            </a:r>
            <a:r>
              <a:rPr lang="sv-SE" dirty="0" err="1"/>
              <a:t>one</a:t>
            </a:r>
            <a:r>
              <a:rPr lang="sv-SE" dirty="0"/>
              <a:t> 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93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eps proces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0" name="Card1Bg">
            <a:extLst>
              <a:ext uri="{FF2B5EF4-FFF2-40B4-BE49-F238E27FC236}">
                <a16:creationId xmlns:a16="http://schemas.microsoft.com/office/drawing/2014/main" id="{565CF57B-0EF7-FE22-2214-F7F34C8B3858}"/>
              </a:ext>
            </a:extLst>
          </p:cNvPr>
          <p:cNvSpPr/>
          <p:nvPr userDrawn="1"/>
        </p:nvSpPr>
        <p:spPr>
          <a:xfrm>
            <a:off x="482599" y="14764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Card1Accent">
            <a:extLst>
              <a:ext uri="{FF2B5EF4-FFF2-40B4-BE49-F238E27FC236}">
                <a16:creationId xmlns:a16="http://schemas.microsoft.com/office/drawing/2014/main" id="{6D71D4A8-DF34-F455-5B74-AC3260129CE0}"/>
              </a:ext>
            </a:extLst>
          </p:cNvPr>
          <p:cNvSpPr/>
          <p:nvPr userDrawn="1"/>
        </p:nvSpPr>
        <p:spPr>
          <a:xfrm>
            <a:off x="4825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ard1Bg">
            <a:extLst>
              <a:ext uri="{FF2B5EF4-FFF2-40B4-BE49-F238E27FC236}">
                <a16:creationId xmlns:a16="http://schemas.microsoft.com/office/drawing/2014/main" id="{3391A92A-FBB1-E615-1C58-9CF2DE3C524E}"/>
              </a:ext>
            </a:extLst>
          </p:cNvPr>
          <p:cNvSpPr/>
          <p:nvPr userDrawn="1"/>
        </p:nvSpPr>
        <p:spPr>
          <a:xfrm>
            <a:off x="4343399" y="14764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Card1Bg">
            <a:extLst>
              <a:ext uri="{FF2B5EF4-FFF2-40B4-BE49-F238E27FC236}">
                <a16:creationId xmlns:a16="http://schemas.microsoft.com/office/drawing/2014/main" id="{E8F4E7DE-2848-7D81-9E70-70C334A44236}"/>
              </a:ext>
            </a:extLst>
          </p:cNvPr>
          <p:cNvSpPr/>
          <p:nvPr userDrawn="1"/>
        </p:nvSpPr>
        <p:spPr>
          <a:xfrm>
            <a:off x="8204199" y="14764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Card1Bg">
            <a:extLst>
              <a:ext uri="{FF2B5EF4-FFF2-40B4-BE49-F238E27FC236}">
                <a16:creationId xmlns:a16="http://schemas.microsoft.com/office/drawing/2014/main" id="{186B40CB-26E1-192A-7403-E3E1E276A24F}"/>
              </a:ext>
            </a:extLst>
          </p:cNvPr>
          <p:cNvSpPr/>
          <p:nvPr userDrawn="1"/>
        </p:nvSpPr>
        <p:spPr>
          <a:xfrm>
            <a:off x="8204199" y="38386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Card1Bg">
            <a:extLst>
              <a:ext uri="{FF2B5EF4-FFF2-40B4-BE49-F238E27FC236}">
                <a16:creationId xmlns:a16="http://schemas.microsoft.com/office/drawing/2014/main" id="{BABC757C-A931-FDC9-18EC-41F3463168F5}"/>
              </a:ext>
            </a:extLst>
          </p:cNvPr>
          <p:cNvSpPr/>
          <p:nvPr userDrawn="1"/>
        </p:nvSpPr>
        <p:spPr>
          <a:xfrm>
            <a:off x="4343399" y="38386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Card2Accent">
            <a:extLst>
              <a:ext uri="{FF2B5EF4-FFF2-40B4-BE49-F238E27FC236}">
                <a16:creationId xmlns:a16="http://schemas.microsoft.com/office/drawing/2014/main" id="{2B966D6F-6B90-3A8B-D44B-1E03E4787921}"/>
              </a:ext>
            </a:extLst>
          </p:cNvPr>
          <p:cNvSpPr/>
          <p:nvPr userDrawn="1"/>
        </p:nvSpPr>
        <p:spPr>
          <a:xfrm>
            <a:off x="43433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Card3Accent">
            <a:extLst>
              <a:ext uri="{FF2B5EF4-FFF2-40B4-BE49-F238E27FC236}">
                <a16:creationId xmlns:a16="http://schemas.microsoft.com/office/drawing/2014/main" id="{C0A1E63B-C45A-02E7-08D5-00D6F7164A36}"/>
              </a:ext>
            </a:extLst>
          </p:cNvPr>
          <p:cNvSpPr/>
          <p:nvPr userDrawn="1"/>
        </p:nvSpPr>
        <p:spPr>
          <a:xfrm>
            <a:off x="8204199" y="1470569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4" name="Text 2">
            <a:extLst>
              <a:ext uri="{FF2B5EF4-FFF2-40B4-BE49-F238E27FC236}">
                <a16:creationId xmlns:a16="http://schemas.microsoft.com/office/drawing/2014/main" id="{A9C512B2-6C32-0ED1-7098-1A0FC489C26E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7873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942D7F0C-241F-D3C7-1F07-E077219122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399" y="2620529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29EC710D-C2A7-1F69-E245-37998ABA9BAA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4644416" y="187601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7" name="Platshållare för text 7">
            <a:extLst>
              <a:ext uri="{FF2B5EF4-FFF2-40B4-BE49-F238E27FC236}">
                <a16:creationId xmlns:a16="http://schemas.microsoft.com/office/drawing/2014/main" id="{B7346AA8-AA13-EF7F-6BDD-5F345AB072C5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4644416" y="2630393"/>
            <a:ext cx="2953966" cy="79860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38" name="Text 2">
            <a:extLst>
              <a:ext uri="{FF2B5EF4-FFF2-40B4-BE49-F238E27FC236}">
                <a16:creationId xmlns:a16="http://schemas.microsoft.com/office/drawing/2014/main" id="{705DEC66-AB3C-D8FD-FD9B-B13A83ADB4B9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8508999" y="186614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39" name="Platshållare för text 7">
            <a:extLst>
              <a:ext uri="{FF2B5EF4-FFF2-40B4-BE49-F238E27FC236}">
                <a16:creationId xmlns:a16="http://schemas.microsoft.com/office/drawing/2014/main" id="{3A389C14-B20F-4A86-90CA-8252D59F1ECB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8508999" y="2620529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2" name="Card1Bg">
            <a:extLst>
              <a:ext uri="{FF2B5EF4-FFF2-40B4-BE49-F238E27FC236}">
                <a16:creationId xmlns:a16="http://schemas.microsoft.com/office/drawing/2014/main" id="{3DC0E1B8-026D-15B4-3AB1-D8F816CC0119}"/>
              </a:ext>
            </a:extLst>
          </p:cNvPr>
          <p:cNvSpPr/>
          <p:nvPr userDrawn="1"/>
        </p:nvSpPr>
        <p:spPr>
          <a:xfrm>
            <a:off x="482599" y="3838694"/>
            <a:ext cx="3556000" cy="2206909"/>
          </a:xfrm>
          <a:prstGeom prst="roundRect">
            <a:avLst>
              <a:gd name="adj" fmla="val 7453"/>
            </a:avLst>
          </a:prstGeom>
          <a:solidFill>
            <a:srgbClr val="FFFFFF"/>
          </a:solidFill>
          <a:ln w="12700"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Card1Accent">
            <a:extLst>
              <a:ext uri="{FF2B5EF4-FFF2-40B4-BE49-F238E27FC236}">
                <a16:creationId xmlns:a16="http://schemas.microsoft.com/office/drawing/2014/main" id="{EDDBD948-6E45-0D96-6E44-B5981558A10C}"/>
              </a:ext>
            </a:extLst>
          </p:cNvPr>
          <p:cNvSpPr/>
          <p:nvPr userDrawn="1"/>
        </p:nvSpPr>
        <p:spPr>
          <a:xfrm>
            <a:off x="482599" y="3838694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ard2Accent">
            <a:extLst>
              <a:ext uri="{FF2B5EF4-FFF2-40B4-BE49-F238E27FC236}">
                <a16:creationId xmlns:a16="http://schemas.microsoft.com/office/drawing/2014/main" id="{125227C8-904C-7913-A9D5-B47DCA8A45B0}"/>
              </a:ext>
            </a:extLst>
          </p:cNvPr>
          <p:cNvSpPr/>
          <p:nvPr userDrawn="1"/>
        </p:nvSpPr>
        <p:spPr>
          <a:xfrm>
            <a:off x="4343399" y="3838694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ard3Accent">
            <a:extLst>
              <a:ext uri="{FF2B5EF4-FFF2-40B4-BE49-F238E27FC236}">
                <a16:creationId xmlns:a16="http://schemas.microsoft.com/office/drawing/2014/main" id="{9CC238EC-EF6D-D04D-5AED-B93230286E39}"/>
              </a:ext>
            </a:extLst>
          </p:cNvPr>
          <p:cNvSpPr/>
          <p:nvPr userDrawn="1"/>
        </p:nvSpPr>
        <p:spPr>
          <a:xfrm>
            <a:off x="8204199" y="3838694"/>
            <a:ext cx="3556000" cy="76200"/>
          </a:xfrm>
          <a:prstGeom prst="roundRect">
            <a:avLst>
              <a:gd name="adj" fmla="val 50000"/>
            </a:avLst>
          </a:prstGeom>
          <a:solidFill>
            <a:srgbClr val="08254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4AD28EB-2C41-52F6-B6EF-AFD74DD26779}"/>
              </a:ext>
            </a:extLst>
          </p:cNvPr>
          <p:cNvSpPr>
            <a:spLocks noGrp="1"/>
          </p:cNvSpPr>
          <p:nvPr>
            <p:ph type="body" idx="120" hasCustomPrompt="1"/>
          </p:nvPr>
        </p:nvSpPr>
        <p:spPr>
          <a:xfrm>
            <a:off x="787399" y="423427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15621701-DFB6-88EF-F33B-373AEAD2F42A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787399" y="4988654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1907F8DD-AAA2-CD39-ECF0-3E576C484D5D}"/>
              </a:ext>
            </a:extLst>
          </p:cNvPr>
          <p:cNvSpPr>
            <a:spLocks noGrp="1"/>
          </p:cNvSpPr>
          <p:nvPr>
            <p:ph type="body" idx="122" hasCustomPrompt="1"/>
          </p:nvPr>
        </p:nvSpPr>
        <p:spPr>
          <a:xfrm>
            <a:off x="4644416" y="4244139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13946BEF-EDED-6AF3-0B12-AB19544C9357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4644416" y="4998518"/>
            <a:ext cx="2953966" cy="798607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17A59429-3577-DFA7-B155-375746DD7F64}"/>
              </a:ext>
            </a:extLst>
          </p:cNvPr>
          <p:cNvSpPr>
            <a:spLocks noGrp="1"/>
          </p:cNvSpPr>
          <p:nvPr>
            <p:ph type="body" idx="124" hasCustomPrompt="1"/>
          </p:nvPr>
        </p:nvSpPr>
        <p:spPr>
          <a:xfrm>
            <a:off x="8508999" y="4234274"/>
            <a:ext cx="2953966" cy="59316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2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/>
              <a:t>Place for title 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3F0A4384-CA45-1DC3-AA59-84745AB95D4D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8508999" y="4988654"/>
            <a:ext cx="2953966" cy="808472"/>
          </a:xfrm>
        </p:spPr>
        <p:txBody>
          <a:bodyPr/>
          <a:lstStyle>
            <a:lvl1pPr marL="285750" indent="-28575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5" name="Platshållare för text 64">
            <a:extLst>
              <a:ext uri="{FF2B5EF4-FFF2-40B4-BE49-F238E27FC236}">
                <a16:creationId xmlns:a16="http://schemas.microsoft.com/office/drawing/2014/main" id="{1D0A45E2-A71D-2F3D-B64F-91AFABFE1C23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4038599" y="582231"/>
            <a:ext cx="4114801" cy="23401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446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 process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30" name="Gráfico 2">
            <a:extLst>
              <a:ext uri="{FF2B5EF4-FFF2-40B4-BE49-F238E27FC236}">
                <a16:creationId xmlns:a16="http://schemas.microsoft.com/office/drawing/2014/main" id="{9EBD688E-74D3-DCF8-A319-93FD004A6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54213CAE-6C4B-CC09-41FB-53435C65F88E}"/>
              </a:ext>
            </a:extLst>
          </p:cNvPr>
          <p:cNvSpPr/>
          <p:nvPr userDrawn="1"/>
        </p:nvSpPr>
        <p:spPr>
          <a:xfrm>
            <a:off x="908304" y="2322576"/>
            <a:ext cx="3206496" cy="3383280"/>
          </a:xfrm>
          <a:prstGeom prst="roundRect">
            <a:avLst>
              <a:gd name="adj" fmla="val 4846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ACFCF77B-4ED6-3E0F-BC20-F7B1298C8775}"/>
              </a:ext>
            </a:extLst>
          </p:cNvPr>
          <p:cNvSpPr/>
          <p:nvPr userDrawn="1"/>
        </p:nvSpPr>
        <p:spPr>
          <a:xfrm>
            <a:off x="4378014" y="2322576"/>
            <a:ext cx="3206496" cy="3383280"/>
          </a:xfrm>
          <a:prstGeom prst="roundRect">
            <a:avLst>
              <a:gd name="adj" fmla="val 4846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33B4F5C0-FA37-787F-17E0-B48B12903852}"/>
              </a:ext>
            </a:extLst>
          </p:cNvPr>
          <p:cNvSpPr/>
          <p:nvPr userDrawn="1"/>
        </p:nvSpPr>
        <p:spPr>
          <a:xfrm>
            <a:off x="7847724" y="2322576"/>
            <a:ext cx="3206496" cy="3383280"/>
          </a:xfrm>
          <a:prstGeom prst="roundRect">
            <a:avLst>
              <a:gd name="adj" fmla="val 484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SlideTitle">
            <a:extLst>
              <a:ext uri="{FF2B5EF4-FFF2-40B4-BE49-F238E27FC236}">
                <a16:creationId xmlns:a16="http://schemas.microsoft.com/office/drawing/2014/main" id="{B16F65F7-F5BE-A48E-0465-978C889D380E}"/>
              </a:ext>
            </a:extLst>
          </p:cNvPr>
          <p:cNvSpPr txBox="1"/>
          <p:nvPr userDrawn="1"/>
        </p:nvSpPr>
        <p:spPr>
          <a:xfrm>
            <a:off x="1170432" y="2651760"/>
            <a:ext cx="1499616" cy="6766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buNone/>
            </a:pPr>
            <a:r>
              <a:rPr lang="en-US" sz="4800" b="0" i="0" dirty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rPr>
              <a:t>01.</a:t>
            </a:r>
          </a:p>
        </p:txBody>
      </p:sp>
      <p:sp>
        <p:nvSpPr>
          <p:cNvPr id="8" name="SlideTitle">
            <a:extLst>
              <a:ext uri="{FF2B5EF4-FFF2-40B4-BE49-F238E27FC236}">
                <a16:creationId xmlns:a16="http://schemas.microsoft.com/office/drawing/2014/main" id="{26C15158-7072-F791-F3B9-0407919F8E38}"/>
              </a:ext>
            </a:extLst>
          </p:cNvPr>
          <p:cNvSpPr txBox="1"/>
          <p:nvPr userDrawn="1"/>
        </p:nvSpPr>
        <p:spPr>
          <a:xfrm>
            <a:off x="4639056" y="2651760"/>
            <a:ext cx="1499616" cy="6766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buNone/>
            </a:pPr>
            <a:r>
              <a:rPr lang="en-US" sz="4800" b="0" i="0" dirty="0">
                <a:solidFill>
                  <a:schemeClr val="tx2"/>
                </a:solidFill>
                <a:latin typeface="Poppins Medium" panose="00000600000000000000" pitchFamily="2" charset="77"/>
                <a:cs typeface="Poppins Medium" panose="00000600000000000000" pitchFamily="2" charset="77"/>
              </a:rPr>
              <a:t>02.</a:t>
            </a:r>
          </a:p>
        </p:txBody>
      </p:sp>
      <p:sp>
        <p:nvSpPr>
          <p:cNvPr id="15" name="SlideTitle">
            <a:extLst>
              <a:ext uri="{FF2B5EF4-FFF2-40B4-BE49-F238E27FC236}">
                <a16:creationId xmlns:a16="http://schemas.microsoft.com/office/drawing/2014/main" id="{A044DA78-34B8-FCCD-86EA-2C6512EC135D}"/>
              </a:ext>
            </a:extLst>
          </p:cNvPr>
          <p:cNvSpPr txBox="1"/>
          <p:nvPr userDrawn="1"/>
        </p:nvSpPr>
        <p:spPr>
          <a:xfrm>
            <a:off x="8107680" y="2682240"/>
            <a:ext cx="1499616" cy="6766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buNone/>
            </a:pPr>
            <a:r>
              <a:rPr lang="en-US" sz="4800" b="0" i="0" dirty="0">
                <a:solidFill>
                  <a:schemeClr val="tx2"/>
                </a:solidFill>
                <a:latin typeface="Poppins Medium" panose="00000600000000000000" pitchFamily="2" charset="77"/>
                <a:cs typeface="Poppins Medium" panose="00000600000000000000" pitchFamily="2" charset="77"/>
              </a:rPr>
              <a:t>03.</a:t>
            </a:r>
          </a:p>
        </p:txBody>
      </p:sp>
      <p:sp>
        <p:nvSpPr>
          <p:cNvPr id="21" name="Platshållare för text 64">
            <a:extLst>
              <a:ext uri="{FF2B5EF4-FFF2-40B4-BE49-F238E27FC236}">
                <a16:creationId xmlns:a16="http://schemas.microsoft.com/office/drawing/2014/main" id="{8E378078-904A-905F-B725-8A7A61855912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908304" y="1042770"/>
            <a:ext cx="9429193" cy="19839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Label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25" name="Platshållare för text 64">
            <a:extLst>
              <a:ext uri="{FF2B5EF4-FFF2-40B4-BE49-F238E27FC236}">
                <a16:creationId xmlns:a16="http://schemas.microsoft.com/office/drawing/2014/main" id="{79E8781B-9441-FF5A-D916-268F4A60C5A4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908304" y="1299167"/>
            <a:ext cx="9418321" cy="41770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chemeClr val="tx2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r>
              <a:rPr lang="sv-SE" dirty="0"/>
              <a:t> in </a:t>
            </a:r>
            <a:r>
              <a:rPr lang="sv-SE" dirty="0" err="1"/>
              <a:t>one</a:t>
            </a:r>
            <a:r>
              <a:rPr lang="sv-SE" dirty="0"/>
              <a:t> 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endParaRPr lang="en-US" dirty="0"/>
          </a:p>
        </p:txBody>
      </p:sp>
      <p:sp>
        <p:nvSpPr>
          <p:cNvPr id="26" name="Título 6">
            <a:extLst>
              <a:ext uri="{FF2B5EF4-FFF2-40B4-BE49-F238E27FC236}">
                <a16:creationId xmlns:a16="http://schemas.microsoft.com/office/drawing/2014/main" id="{F6563E89-4D1E-6E5B-21C2-FFFB3C921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9979" y="3422904"/>
            <a:ext cx="2683147" cy="424339"/>
          </a:xfrm>
        </p:spPr>
        <p:txBody>
          <a:bodyPr anchor="b"/>
          <a:lstStyle>
            <a:lvl1pPr>
              <a:lnSpc>
                <a:spcPct val="90000"/>
              </a:lnSpc>
              <a:defRPr sz="14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US" dirty="0"/>
              <a:t>Write subtitle for </a:t>
            </a:r>
            <a:br>
              <a:rPr lang="en-US" dirty="0"/>
            </a:br>
            <a:r>
              <a:rPr lang="en-US" dirty="0"/>
              <a:t>topic here</a:t>
            </a:r>
            <a:endParaRPr lang="en-GB" noProof="0" dirty="0"/>
          </a:p>
        </p:txBody>
      </p:sp>
      <p:sp>
        <p:nvSpPr>
          <p:cNvPr id="31" name="Platshållare för text 7">
            <a:extLst>
              <a:ext uri="{FF2B5EF4-FFF2-40B4-BE49-F238E27FC236}">
                <a16:creationId xmlns:a16="http://schemas.microsoft.com/office/drawing/2014/main" id="{DBE6940B-BAB9-C90E-51EE-AA5244CD0173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1169979" y="4075176"/>
            <a:ext cx="2683147" cy="54926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</p:txBody>
      </p:sp>
      <p:sp>
        <p:nvSpPr>
          <p:cNvPr id="33" name="Platshållare för text 7">
            <a:extLst>
              <a:ext uri="{FF2B5EF4-FFF2-40B4-BE49-F238E27FC236}">
                <a16:creationId xmlns:a16="http://schemas.microsoft.com/office/drawing/2014/main" id="{BE32FCCF-E559-66D3-37E5-EF14F44A1C56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4638603" y="4075176"/>
            <a:ext cx="2683147" cy="54926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</p:txBody>
      </p:sp>
      <p:sp>
        <p:nvSpPr>
          <p:cNvPr id="42" name="Platshållare för text 7">
            <a:extLst>
              <a:ext uri="{FF2B5EF4-FFF2-40B4-BE49-F238E27FC236}">
                <a16:creationId xmlns:a16="http://schemas.microsoft.com/office/drawing/2014/main" id="{E23B8DC4-6765-2D8F-D83A-DB57F01E7E29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8107680" y="4075176"/>
            <a:ext cx="2683147" cy="54926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patrónl</a:t>
            </a:r>
            <a:endParaRPr lang="en-GB" noProof="0" dirty="0"/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12C28AB0-2875-0E1A-E0E6-835FCBAE91B8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4638602" y="3397172"/>
            <a:ext cx="2683147" cy="549264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US" dirty="0"/>
              <a:t>Write subtitle for </a:t>
            </a:r>
            <a:br>
              <a:rPr lang="en-US" dirty="0"/>
            </a:br>
            <a:r>
              <a:rPr lang="en-US" dirty="0"/>
              <a:t>topic here</a:t>
            </a:r>
            <a:endParaRPr lang="en-GB" noProof="0" dirty="0"/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8A6145D5-0F6B-B3E2-E504-5BDF80C947F2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8106197" y="3397172"/>
            <a:ext cx="2683147" cy="549264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9144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3716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1828800" indent="0">
              <a:buClr>
                <a:srgbClr val="08254C"/>
              </a:buClr>
              <a:buFont typeface="Arial" panose="020B0604020202020204" pitchFamily="34" charset="0"/>
              <a:buNone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US" dirty="0"/>
              <a:t>Write subtitle for </a:t>
            </a:r>
            <a:br>
              <a:rPr lang="en-US" dirty="0"/>
            </a:br>
            <a:r>
              <a:rPr lang="en-US" dirty="0"/>
              <a:t>topic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53034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steps process_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C14EAA4D-475F-2851-5B39-E3288B595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90" y="1010397"/>
            <a:ext cx="5035316" cy="951133"/>
          </a:xfrm>
        </p:spPr>
        <p:txBody>
          <a:bodyPr anchor="ctr"/>
          <a:lstStyle>
            <a:lvl1pPr>
              <a:lnSpc>
                <a:spcPct val="90000"/>
              </a:lnSpc>
              <a:defRPr sz="32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sv-SE" dirty="0" err="1">
                <a:effectLst/>
              </a:rPr>
              <a:t>Title</a:t>
            </a:r>
            <a:r>
              <a:rPr lang="sv-SE" dirty="0">
                <a:effectLst/>
              </a:rPr>
              <a:t> goes </a:t>
            </a:r>
            <a:r>
              <a:rPr lang="sv-SE" dirty="0" err="1">
                <a:effectLst/>
              </a:rPr>
              <a:t>here</a:t>
            </a:r>
            <a:r>
              <a:rPr lang="sv-SE" dirty="0">
                <a:effectLst/>
              </a:rPr>
              <a:t>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</a:t>
            </a:r>
            <a:br>
              <a:rPr lang="sv-SE" dirty="0">
                <a:effectLst/>
              </a:rPr>
            </a:br>
            <a:r>
              <a:rPr lang="sv-SE" dirty="0">
                <a:effectLst/>
              </a:rPr>
              <a:t>or </a:t>
            </a:r>
            <a:r>
              <a:rPr lang="sv-SE" dirty="0" err="1">
                <a:effectLst/>
              </a:rPr>
              <a:t>two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lines</a:t>
            </a:r>
            <a:endParaRPr lang="en-GB" noProof="0" dirty="0"/>
          </a:p>
        </p:txBody>
      </p:sp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E1E5082D-2768-C8A7-3CEC-43FEFD7499E9}"/>
              </a:ext>
            </a:extLst>
          </p:cNvPr>
          <p:cNvSpPr>
            <a:spLocks/>
          </p:cNvSpPr>
          <p:nvPr userDrawn="1"/>
        </p:nvSpPr>
        <p:spPr>
          <a:xfrm>
            <a:off x="1001689" y="2197507"/>
            <a:ext cx="2450677" cy="3642852"/>
          </a:xfrm>
          <a:prstGeom prst="roundRect">
            <a:avLst>
              <a:gd name="adj" fmla="val 684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6CF39503-42DC-13A3-8653-E55EDFF65BFD}"/>
              </a:ext>
            </a:extLst>
          </p:cNvPr>
          <p:cNvSpPr>
            <a:spLocks/>
          </p:cNvSpPr>
          <p:nvPr userDrawn="1"/>
        </p:nvSpPr>
        <p:spPr>
          <a:xfrm>
            <a:off x="3586328" y="2197507"/>
            <a:ext cx="2450677" cy="3642852"/>
          </a:xfrm>
          <a:prstGeom prst="roundRect">
            <a:avLst>
              <a:gd name="adj" fmla="val 63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06FBB88A-E9E7-C04A-1505-3653516A184A}"/>
              </a:ext>
            </a:extLst>
          </p:cNvPr>
          <p:cNvSpPr>
            <a:spLocks/>
          </p:cNvSpPr>
          <p:nvPr userDrawn="1"/>
        </p:nvSpPr>
        <p:spPr>
          <a:xfrm>
            <a:off x="8755606" y="2197507"/>
            <a:ext cx="2450677" cy="3642852"/>
          </a:xfrm>
          <a:prstGeom prst="roundRect">
            <a:avLst>
              <a:gd name="adj" fmla="val 684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EA390A7C-34E7-54BF-2AB5-D2BEA650D1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66000" y="1010399"/>
            <a:ext cx="3824310" cy="951132"/>
          </a:xfrm>
        </p:spPr>
        <p:txBody>
          <a:bodyPr/>
          <a:lstStyle>
            <a:lvl1pPr marL="0" indent="0" algn="r">
              <a:lnSpc>
                <a:spcPts val="2180"/>
              </a:lnSpc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40FF0894-4DB7-B77E-EA92-9CEC0C46C1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2491" y="2568723"/>
            <a:ext cx="1719990" cy="41577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01 Pillar</a:t>
            </a:r>
            <a:endParaRPr lang="en-GB" noProof="0" dirty="0"/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8D995F6D-0271-F165-1929-AF4CACF242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3962" y="2568723"/>
            <a:ext cx="1753158" cy="41577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20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02 Pillar</a:t>
            </a:r>
            <a:endParaRPr lang="en-GB" noProof="0" dirty="0"/>
          </a:p>
        </p:txBody>
      </p:sp>
      <p:sp>
        <p:nvSpPr>
          <p:cNvPr id="23" name="Platshållare för text 7">
            <a:extLst>
              <a:ext uri="{FF2B5EF4-FFF2-40B4-BE49-F238E27FC236}">
                <a16:creationId xmlns:a16="http://schemas.microsoft.com/office/drawing/2014/main" id="{C40BEE3F-3AF4-63C6-354D-695F0C25B1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20142" y="2568723"/>
            <a:ext cx="1716256" cy="41577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20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03 Pillar</a:t>
            </a:r>
            <a:endParaRPr lang="en-GB" noProof="0" dirty="0"/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6B24436B-8ED1-B3A6-8982-9B8E6FBA40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71572" y="3305400"/>
            <a:ext cx="1710909" cy="216830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pillar </a:t>
            </a:r>
            <a:r>
              <a:rPr lang="sv-SE" dirty="0" err="1"/>
              <a:t>means</a:t>
            </a:r>
            <a:endParaRPr lang="sv-SE" dirty="0"/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A674BD0D-4AC3-3355-486B-625DC48FEF6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56211" y="3302879"/>
            <a:ext cx="1710909" cy="216830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pillar </a:t>
            </a:r>
            <a:r>
              <a:rPr lang="sv-SE" dirty="0" err="1"/>
              <a:t>means</a:t>
            </a:r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229FE428-DA13-C6E4-DDA2-A563D117B7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25489" y="3302879"/>
            <a:ext cx="1710909" cy="216830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pillar </a:t>
            </a:r>
            <a:r>
              <a:rPr lang="sv-SE" dirty="0" err="1"/>
              <a:t>means</a:t>
            </a:r>
            <a:endParaRPr lang="sv-SE" dirty="0"/>
          </a:p>
        </p:txBody>
      </p:sp>
      <p:sp>
        <p:nvSpPr>
          <p:cNvPr id="9" name="Platshållare för bild 11">
            <a:extLst>
              <a:ext uri="{FF2B5EF4-FFF2-40B4-BE49-F238E27FC236}">
                <a16:creationId xmlns:a16="http://schemas.microsoft.com/office/drawing/2014/main" id="{FDCC7A62-271D-7A38-01AF-3BF2250ED0C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70967" y="2204749"/>
            <a:ext cx="2450677" cy="3642852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78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2" name="Bildobjekt 21">
            <a:extLst>
              <a:ext uri="{FF2B5EF4-FFF2-40B4-BE49-F238E27FC236}">
                <a16:creationId xmlns:a16="http://schemas.microsoft.com/office/drawing/2014/main" id="{0950EC98-6CB7-E6EA-13F2-B5F53D0505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3700" y="1752600"/>
            <a:ext cx="7988300" cy="5105400"/>
          </a:xfrm>
          <a:prstGeom prst="rect">
            <a:avLst/>
          </a:prstGeom>
        </p:spPr>
      </p:pic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9103" y="1589073"/>
            <a:ext cx="3514497" cy="950927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highlight slide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A7A8E633-91B5-1099-19C2-ED31B5C84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32703" y="1589073"/>
            <a:ext cx="4247694" cy="1546254"/>
          </a:xfrm>
        </p:spPr>
        <p:txBody>
          <a:bodyPr anchor="t"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, quis </a:t>
            </a:r>
            <a:r>
              <a:rPr lang="en-GB" noProof="0" dirty="0" err="1"/>
              <a:t>nostrud</a:t>
            </a:r>
            <a:r>
              <a:rPr lang="en-GB" noProof="0" dirty="0"/>
              <a:t> exercitation </a:t>
            </a:r>
            <a:r>
              <a:rPr lang="en-GB" noProof="0" dirty="0" err="1"/>
              <a:t>ullamco</a:t>
            </a:r>
            <a:r>
              <a:rPr lang="en-GB" noProof="0" dirty="0"/>
              <a:t> </a:t>
            </a:r>
            <a:r>
              <a:rPr lang="en-GB" noProof="0" dirty="0" err="1"/>
              <a:t>laboris</a:t>
            </a:r>
            <a:r>
              <a:rPr lang="en-GB" noProof="0" dirty="0"/>
              <a:t> nisi </a:t>
            </a:r>
            <a:r>
              <a:rPr lang="en-GB" noProof="0" dirty="0" err="1"/>
              <a:t>ut</a:t>
            </a:r>
            <a:r>
              <a:rPr lang="en-GB" noProof="0" dirty="0"/>
              <a:t> </a:t>
            </a:r>
            <a:r>
              <a:rPr lang="en-GB" noProof="0" dirty="0" err="1"/>
              <a:t>aliquip</a:t>
            </a:r>
            <a:r>
              <a:rPr lang="en-GB" noProof="0" dirty="0"/>
              <a:t> ex </a:t>
            </a:r>
            <a:r>
              <a:rPr lang="en-GB" noProof="0" dirty="0" err="1"/>
              <a:t>ea</a:t>
            </a:r>
            <a:r>
              <a:rPr lang="en-GB" noProof="0" dirty="0"/>
              <a:t> </a:t>
            </a:r>
            <a:r>
              <a:rPr lang="en-GB" noProof="0" dirty="0" err="1"/>
              <a:t>commodo</a:t>
            </a:r>
            <a:r>
              <a:rPr lang="en-GB" noProof="0" dirty="0"/>
              <a:t> </a:t>
            </a:r>
            <a:r>
              <a:rPr lang="en-GB" noProof="0" dirty="0" err="1"/>
              <a:t>consequat</a:t>
            </a:r>
            <a:r>
              <a:rPr lang="en-GB" noProof="0" dirty="0"/>
              <a:t>.</a:t>
            </a:r>
          </a:p>
        </p:txBody>
      </p:sp>
      <p:sp>
        <p:nvSpPr>
          <p:cNvPr id="9" name="Frihandsfigur 8">
            <a:extLst>
              <a:ext uri="{FF2B5EF4-FFF2-40B4-BE49-F238E27FC236}">
                <a16:creationId xmlns:a16="http://schemas.microsoft.com/office/drawing/2014/main" id="{7C7A9D0C-7E8C-0E00-B6BD-516162324A05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536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_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C14EAA4D-475F-2851-5B39-E3288B595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689" y="1010397"/>
            <a:ext cx="3393331" cy="951133"/>
          </a:xfrm>
        </p:spPr>
        <p:txBody>
          <a:bodyPr anchor="ctr"/>
          <a:lstStyle>
            <a:lvl1pPr>
              <a:lnSpc>
                <a:spcPct val="90000"/>
              </a:lnSpc>
              <a:defRPr sz="32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sv-SE" dirty="0" err="1">
                <a:effectLst/>
              </a:rPr>
              <a:t>Title</a:t>
            </a:r>
            <a:r>
              <a:rPr lang="sv-SE" dirty="0">
                <a:effectLst/>
              </a:rPr>
              <a:t> in </a:t>
            </a:r>
            <a:r>
              <a:rPr lang="sv-SE" dirty="0" err="1">
                <a:effectLst/>
              </a:rPr>
              <a:t>one</a:t>
            </a:r>
            <a:r>
              <a:rPr lang="sv-SE" dirty="0">
                <a:effectLst/>
              </a:rPr>
              <a:t> or </a:t>
            </a:r>
            <a:r>
              <a:rPr lang="sv-SE" dirty="0" err="1">
                <a:effectLst/>
              </a:rPr>
              <a:t>two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lines</a:t>
            </a:r>
            <a:endParaRPr lang="en-GB" noProof="0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EA390A7C-34E7-54BF-2AB5-D2BEA650D1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5718" y="1969698"/>
            <a:ext cx="3409302" cy="1459959"/>
          </a:xfrm>
        </p:spPr>
        <p:txBody>
          <a:bodyPr/>
          <a:lstStyle>
            <a:lvl1pPr marL="0" indent="0" algn="l">
              <a:lnSpc>
                <a:spcPts val="218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2890DA01-AFB4-66DD-C634-1251F4A9914A}"/>
              </a:ext>
            </a:extLst>
          </p:cNvPr>
          <p:cNvSpPr/>
          <p:nvPr userDrawn="1"/>
        </p:nvSpPr>
        <p:spPr>
          <a:xfrm>
            <a:off x="5281148" y="4830228"/>
            <a:ext cx="2373265" cy="1319849"/>
          </a:xfrm>
          <a:prstGeom prst="roundRect">
            <a:avLst>
              <a:gd name="adj" fmla="val 1274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med rundade hörn 14">
            <a:extLst>
              <a:ext uri="{FF2B5EF4-FFF2-40B4-BE49-F238E27FC236}">
                <a16:creationId xmlns:a16="http://schemas.microsoft.com/office/drawing/2014/main" id="{B172E482-6983-D189-E5B0-D13A4CA6F99D}"/>
              </a:ext>
            </a:extLst>
          </p:cNvPr>
          <p:cNvSpPr/>
          <p:nvPr userDrawn="1"/>
        </p:nvSpPr>
        <p:spPr>
          <a:xfrm>
            <a:off x="7841842" y="1001665"/>
            <a:ext cx="3393330" cy="3642852"/>
          </a:xfrm>
          <a:prstGeom prst="roundRect">
            <a:avLst>
              <a:gd name="adj" fmla="val 5024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55740AD-8B13-45F1-B88D-2F367262E2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3667" y="3746500"/>
            <a:ext cx="2889421" cy="593487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/>
              <a:t>Describe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means</a:t>
            </a:r>
            <a:endParaRPr lang="en-GB" noProof="0" dirty="0"/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38C92C33-17F3-74C6-D51F-498C939DBC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3667" y="2897638"/>
            <a:ext cx="2889421" cy="758196"/>
          </a:xfrm>
        </p:spPr>
        <p:txBody>
          <a:bodyPr anchor="b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44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10,000</a:t>
            </a:r>
            <a:endParaRPr lang="en-GB" noProof="0" dirty="0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B47A8664-7547-EF33-07DC-F33019BE80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5143" y="5134069"/>
            <a:ext cx="2005274" cy="713533"/>
          </a:xfrm>
        </p:spPr>
        <p:txBody>
          <a:bodyPr anchor="ctr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proof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 or short </a:t>
            </a:r>
            <a:r>
              <a:rPr lang="sv-SE" dirty="0" err="1"/>
              <a:t>quote</a:t>
            </a:r>
            <a:r>
              <a:rPr lang="sv-SE" dirty="0"/>
              <a:t>.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29025B41-4D8C-8F58-1385-2436608CCF1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838082" y="4849479"/>
            <a:ext cx="3390285" cy="1319849"/>
          </a:xfrm>
          <a:custGeom>
            <a:avLst/>
            <a:gdLst>
              <a:gd name="csX0" fmla="*/ 142781 w 3390285"/>
              <a:gd name="csY0" fmla="*/ 0 h 1319849"/>
              <a:gd name="csX1" fmla="*/ 3247504 w 3390285"/>
              <a:gd name="csY1" fmla="*/ 0 h 1319849"/>
              <a:gd name="csX2" fmla="*/ 3390285 w 3390285"/>
              <a:gd name="csY2" fmla="*/ 142781 h 1319849"/>
              <a:gd name="csX3" fmla="*/ 3390285 w 3390285"/>
              <a:gd name="csY3" fmla="*/ 1177068 h 1319849"/>
              <a:gd name="csX4" fmla="*/ 3247504 w 3390285"/>
              <a:gd name="csY4" fmla="*/ 1319849 h 1319849"/>
              <a:gd name="csX5" fmla="*/ 142781 w 3390285"/>
              <a:gd name="csY5" fmla="*/ 1319849 h 1319849"/>
              <a:gd name="csX6" fmla="*/ 0 w 3390285"/>
              <a:gd name="csY6" fmla="*/ 1177068 h 1319849"/>
              <a:gd name="csX7" fmla="*/ 0 w 3390285"/>
              <a:gd name="csY7" fmla="*/ 142781 h 1319849"/>
              <a:gd name="csX8" fmla="*/ 142781 w 3390285"/>
              <a:gd name="csY8" fmla="*/ 0 h 1319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285" h="1319849">
                <a:moveTo>
                  <a:pt x="142781" y="0"/>
                </a:moveTo>
                <a:lnTo>
                  <a:pt x="3247504" y="0"/>
                </a:lnTo>
                <a:cubicBezTo>
                  <a:pt x="3326360" y="0"/>
                  <a:pt x="3390285" y="63925"/>
                  <a:pt x="3390285" y="142781"/>
                </a:cubicBezTo>
                <a:lnTo>
                  <a:pt x="3390285" y="1177068"/>
                </a:lnTo>
                <a:cubicBezTo>
                  <a:pt x="3390285" y="1255924"/>
                  <a:pt x="3326360" y="1319849"/>
                  <a:pt x="3247504" y="1319849"/>
                </a:cubicBezTo>
                <a:lnTo>
                  <a:pt x="142781" y="1319849"/>
                </a:lnTo>
                <a:cubicBezTo>
                  <a:pt x="63925" y="1319849"/>
                  <a:pt x="0" y="1255924"/>
                  <a:pt x="0" y="1177068"/>
                </a:cubicBezTo>
                <a:lnTo>
                  <a:pt x="0" y="142781"/>
                </a:lnTo>
                <a:cubicBezTo>
                  <a:pt x="0" y="63925"/>
                  <a:pt x="63925" y="0"/>
                  <a:pt x="1427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latshållare för bild 11">
            <a:extLst>
              <a:ext uri="{FF2B5EF4-FFF2-40B4-BE49-F238E27FC236}">
                <a16:creationId xmlns:a16="http://schemas.microsoft.com/office/drawing/2014/main" id="{E1343AFE-B445-8D4E-73E0-D690F36B8C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277388" y="1001665"/>
            <a:ext cx="2373265" cy="3651583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8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_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FE66B470-897E-B5EE-5233-1CC22E779E7E}"/>
              </a:ext>
            </a:extLst>
          </p:cNvPr>
          <p:cNvSpPr/>
          <p:nvPr userDrawn="1"/>
        </p:nvSpPr>
        <p:spPr>
          <a:xfrm>
            <a:off x="5720624" y="4830228"/>
            <a:ext cx="2373265" cy="1319849"/>
          </a:xfrm>
          <a:prstGeom prst="roundRect">
            <a:avLst>
              <a:gd name="adj" fmla="val 1274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AACEAF72-9681-470A-14C4-5D3983C69D22}"/>
              </a:ext>
            </a:extLst>
          </p:cNvPr>
          <p:cNvSpPr/>
          <p:nvPr userDrawn="1"/>
        </p:nvSpPr>
        <p:spPr>
          <a:xfrm>
            <a:off x="8281318" y="1001665"/>
            <a:ext cx="3393330" cy="3642852"/>
          </a:xfrm>
          <a:prstGeom prst="roundRect">
            <a:avLst>
              <a:gd name="adj" fmla="val 5024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FC944E3F-552C-618E-E412-A8414002C96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77558" y="4849479"/>
            <a:ext cx="3390285" cy="1319849"/>
          </a:xfrm>
          <a:custGeom>
            <a:avLst/>
            <a:gdLst>
              <a:gd name="csX0" fmla="*/ 142781 w 3390285"/>
              <a:gd name="csY0" fmla="*/ 0 h 1319849"/>
              <a:gd name="csX1" fmla="*/ 3247504 w 3390285"/>
              <a:gd name="csY1" fmla="*/ 0 h 1319849"/>
              <a:gd name="csX2" fmla="*/ 3390285 w 3390285"/>
              <a:gd name="csY2" fmla="*/ 142781 h 1319849"/>
              <a:gd name="csX3" fmla="*/ 3390285 w 3390285"/>
              <a:gd name="csY3" fmla="*/ 1177068 h 1319849"/>
              <a:gd name="csX4" fmla="*/ 3247504 w 3390285"/>
              <a:gd name="csY4" fmla="*/ 1319849 h 1319849"/>
              <a:gd name="csX5" fmla="*/ 142781 w 3390285"/>
              <a:gd name="csY5" fmla="*/ 1319849 h 1319849"/>
              <a:gd name="csX6" fmla="*/ 0 w 3390285"/>
              <a:gd name="csY6" fmla="*/ 1177068 h 1319849"/>
              <a:gd name="csX7" fmla="*/ 0 w 3390285"/>
              <a:gd name="csY7" fmla="*/ 142781 h 1319849"/>
              <a:gd name="csX8" fmla="*/ 142781 w 3390285"/>
              <a:gd name="csY8" fmla="*/ 0 h 1319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285" h="1319849">
                <a:moveTo>
                  <a:pt x="142781" y="0"/>
                </a:moveTo>
                <a:lnTo>
                  <a:pt x="3247504" y="0"/>
                </a:lnTo>
                <a:cubicBezTo>
                  <a:pt x="3326360" y="0"/>
                  <a:pt x="3390285" y="63925"/>
                  <a:pt x="3390285" y="142781"/>
                </a:cubicBezTo>
                <a:lnTo>
                  <a:pt x="3390285" y="1177068"/>
                </a:lnTo>
                <a:cubicBezTo>
                  <a:pt x="3390285" y="1255924"/>
                  <a:pt x="3326360" y="1319849"/>
                  <a:pt x="3247504" y="1319849"/>
                </a:cubicBezTo>
                <a:lnTo>
                  <a:pt x="142781" y="1319849"/>
                </a:lnTo>
                <a:cubicBezTo>
                  <a:pt x="63925" y="1319849"/>
                  <a:pt x="0" y="1255924"/>
                  <a:pt x="0" y="1177068"/>
                </a:cubicBezTo>
                <a:lnTo>
                  <a:pt x="0" y="142781"/>
                </a:lnTo>
                <a:cubicBezTo>
                  <a:pt x="0" y="63925"/>
                  <a:pt x="63925" y="0"/>
                  <a:pt x="1427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55740AD-8B13-45F1-B88D-2F367262E2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54753" y="3628653"/>
            <a:ext cx="2747257" cy="684153"/>
          </a:xfrm>
        </p:spPr>
        <p:txBody>
          <a:bodyPr anchor="t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/>
              <a:t>Describe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means</a:t>
            </a:r>
            <a:endParaRPr lang="en-GB" noProof="0" dirty="0"/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38C92C33-17F3-74C6-D51F-498C939DBC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4753" y="2779520"/>
            <a:ext cx="2747257" cy="684153"/>
          </a:xfrm>
        </p:spPr>
        <p:txBody>
          <a:bodyPr anchor="b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44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10,000</a:t>
            </a:r>
            <a:endParaRPr lang="en-GB" noProof="0" dirty="0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B47A8664-7547-EF33-07DC-F33019BE80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30592" y="5134069"/>
            <a:ext cx="1940268" cy="645294"/>
          </a:xfrm>
        </p:spPr>
        <p:txBody>
          <a:bodyPr anchor="ctr"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</a:t>
            </a:r>
            <a:r>
              <a:rPr lang="sv-SE" dirty="0" err="1"/>
              <a:t>proof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 or short </a:t>
            </a:r>
            <a:r>
              <a:rPr lang="sv-SE" dirty="0" err="1"/>
              <a:t>quote</a:t>
            </a:r>
            <a:r>
              <a:rPr lang="sv-SE" dirty="0"/>
              <a:t>.</a:t>
            </a:r>
          </a:p>
        </p:txBody>
      </p:sp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865DBE09-96E6-568C-B14F-78A9E30CE591}"/>
              </a:ext>
            </a:extLst>
          </p:cNvPr>
          <p:cNvSpPr/>
          <p:nvPr userDrawn="1"/>
        </p:nvSpPr>
        <p:spPr>
          <a:xfrm>
            <a:off x="3112341" y="1001665"/>
            <a:ext cx="2373266" cy="5148412"/>
          </a:xfrm>
          <a:prstGeom prst="roundRect">
            <a:avLst>
              <a:gd name="adj" fmla="val 6474"/>
            </a:avLst>
          </a:prstGeom>
          <a:solidFill>
            <a:srgbClr val="08254C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633117C7-9DC6-722B-66E3-FB332940E8C8}"/>
              </a:ext>
            </a:extLst>
          </p:cNvPr>
          <p:cNvSpPr/>
          <p:nvPr userDrawn="1"/>
        </p:nvSpPr>
        <p:spPr>
          <a:xfrm>
            <a:off x="542893" y="1010398"/>
            <a:ext cx="2373265" cy="1319849"/>
          </a:xfrm>
          <a:prstGeom prst="roundRect">
            <a:avLst>
              <a:gd name="adj" fmla="val 12278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AFC0120D-DF11-266D-96E9-FCBFD072E30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9391" y="1255790"/>
            <a:ext cx="1940268" cy="82906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Place for an </a:t>
            </a:r>
            <a:r>
              <a:rPr lang="sv-SE" dirty="0" err="1">
                <a:effectLst/>
              </a:rPr>
              <a:t>important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message</a:t>
            </a:r>
            <a:r>
              <a:rPr lang="en-GB" noProof="0" dirty="0">
                <a:effectLst/>
              </a:rPr>
              <a:t> here</a:t>
            </a:r>
            <a:endParaRPr lang="sv-SE" dirty="0">
              <a:effectLst/>
            </a:endParaRP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E55FAC7C-E837-84B9-DC1F-963DD67072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71109" y="1229570"/>
            <a:ext cx="1856608" cy="729963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44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+800</a:t>
            </a:r>
            <a:endParaRPr lang="en-GB" noProof="0" dirty="0"/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21F40540-1B63-0FD1-55DE-9F0027E7730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7358" y="2143303"/>
            <a:ext cx="1880360" cy="3636060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Describe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what</a:t>
            </a:r>
            <a:r>
              <a:rPr lang="sv-SE" dirty="0">
                <a:effectLst/>
              </a:rPr>
              <a:t> the </a:t>
            </a:r>
            <a:r>
              <a:rPr lang="sv-SE" dirty="0" err="1">
                <a:effectLst/>
              </a:rPr>
              <a:t>number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means</a:t>
            </a:r>
            <a:endParaRPr lang="en-GB" noProof="0" dirty="0"/>
          </a:p>
        </p:txBody>
      </p:sp>
      <p:sp>
        <p:nvSpPr>
          <p:cNvPr id="8" name="Platshållare för bild 11">
            <a:extLst>
              <a:ext uri="{FF2B5EF4-FFF2-40B4-BE49-F238E27FC236}">
                <a16:creationId xmlns:a16="http://schemas.microsoft.com/office/drawing/2014/main" id="{19CD971B-CC82-B2E4-4C98-FB516299FA3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720624" y="1010398"/>
            <a:ext cx="2369505" cy="3634119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latshållare för bild 11">
            <a:extLst>
              <a:ext uri="{FF2B5EF4-FFF2-40B4-BE49-F238E27FC236}">
                <a16:creationId xmlns:a16="http://schemas.microsoft.com/office/drawing/2014/main" id="{B6658ABB-8F8A-989A-EBDB-49B28D08FC0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31613" y="2505345"/>
            <a:ext cx="2397059" cy="3644732"/>
          </a:xfrm>
          <a:prstGeom prst="roundRect">
            <a:avLst>
              <a:gd name="adj" fmla="val 6583"/>
            </a:avLst>
          </a:pr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769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Metric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4378BB17-7AEA-3D48-ACDE-1559328787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1682" y="2369833"/>
            <a:ext cx="3855931" cy="406498"/>
          </a:xfrm>
        </p:spPr>
        <p:txBody>
          <a:bodyPr anchor="t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Metrics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34EFC791-28FA-CD4A-BBBD-4FF24B5203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6148" y="2928551"/>
            <a:ext cx="3861465" cy="1668306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.</a:t>
            </a:r>
          </a:p>
        </p:txBody>
      </p:sp>
      <p:sp>
        <p:nvSpPr>
          <p:cNvPr id="20" name="Platshållare för text 7">
            <a:extLst>
              <a:ext uri="{FF2B5EF4-FFF2-40B4-BE49-F238E27FC236}">
                <a16:creationId xmlns:a16="http://schemas.microsoft.com/office/drawing/2014/main" id="{767E564E-D494-1891-48F6-A7F2681ABB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37630" y="2776330"/>
            <a:ext cx="1925282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1</a:t>
            </a:r>
            <a:endParaRPr lang="en-GB" noProof="0" dirty="0"/>
          </a:p>
        </p:txBody>
      </p:sp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A8479485-44D9-E717-AF10-40613FA146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03400" y="2776330"/>
            <a:ext cx="1884347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2</a:t>
            </a:r>
            <a:endParaRPr lang="en-GB" noProof="0" dirty="0"/>
          </a:p>
        </p:txBody>
      </p:sp>
      <p:sp>
        <p:nvSpPr>
          <p:cNvPr id="22" name="Platshållare för text 7">
            <a:extLst>
              <a:ext uri="{FF2B5EF4-FFF2-40B4-BE49-F238E27FC236}">
                <a16:creationId xmlns:a16="http://schemas.microsoft.com/office/drawing/2014/main" id="{CE986126-DD43-0344-B596-5A10F498C84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8564" y="4509596"/>
            <a:ext cx="1884347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3</a:t>
            </a:r>
            <a:endParaRPr lang="en-GB" noProof="0" dirty="0"/>
          </a:p>
        </p:txBody>
      </p:sp>
      <p:sp>
        <p:nvSpPr>
          <p:cNvPr id="23" name="Platshållare för text 7">
            <a:extLst>
              <a:ext uri="{FF2B5EF4-FFF2-40B4-BE49-F238E27FC236}">
                <a16:creationId xmlns:a16="http://schemas.microsoft.com/office/drawing/2014/main" id="{1CD0FD3F-1DCD-30C2-D6A5-E8F4064DC9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03400" y="4509596"/>
            <a:ext cx="1884347" cy="361198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6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 err="1">
                <a:effectLst/>
              </a:rPr>
              <a:t>Metric</a:t>
            </a:r>
            <a:r>
              <a:rPr lang="sv-SE" dirty="0">
                <a:effectLst/>
              </a:rPr>
              <a:t> 4</a:t>
            </a:r>
            <a:endParaRPr lang="en-GB" noProof="0" dirty="0"/>
          </a:p>
        </p:txBody>
      </p:sp>
      <p:sp>
        <p:nvSpPr>
          <p:cNvPr id="25" name="Marcador de texto 9">
            <a:extLst>
              <a:ext uri="{FF2B5EF4-FFF2-40B4-BE49-F238E27FC236}">
                <a16:creationId xmlns:a16="http://schemas.microsoft.com/office/drawing/2014/main" id="{273BBBA8-5259-B7FB-263B-20A89A6773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7629" y="2031680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C6B57840-FA83-A689-E284-0CD9E26A55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03408" y="2031680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57%</a:t>
            </a:r>
          </a:p>
        </p:txBody>
      </p:sp>
      <p:sp>
        <p:nvSpPr>
          <p:cNvPr id="27" name="Marcador de texto 9">
            <a:extLst>
              <a:ext uri="{FF2B5EF4-FFF2-40B4-BE49-F238E27FC236}">
                <a16:creationId xmlns:a16="http://schemas.microsoft.com/office/drawing/2014/main" id="{0AA0324C-7F5D-752A-80EA-4E79403D9B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37629" y="3751298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55%</a:t>
            </a:r>
          </a:p>
        </p:txBody>
      </p:sp>
      <p:sp>
        <p:nvSpPr>
          <p:cNvPr id="28" name="Marcador de texto 9">
            <a:extLst>
              <a:ext uri="{FF2B5EF4-FFF2-40B4-BE49-F238E27FC236}">
                <a16:creationId xmlns:a16="http://schemas.microsoft.com/office/drawing/2014/main" id="{32F58FCC-E862-ABAE-DCD6-2E38B76ED3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03408" y="3751298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8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48%</a:t>
            </a:r>
          </a:p>
        </p:txBody>
      </p:sp>
      <p:sp>
        <p:nvSpPr>
          <p:cNvPr id="5" name="Frihandsfigur 4">
            <a:extLst>
              <a:ext uri="{FF2B5EF4-FFF2-40B4-BE49-F238E27FC236}">
                <a16:creationId xmlns:a16="http://schemas.microsoft.com/office/drawing/2014/main" id="{4A470295-DD14-6D2E-29D4-D3D8186A847A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05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metr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D9317B4-B8AD-69A7-84A7-DD3E44776E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8962" y="1752600"/>
            <a:ext cx="7988300" cy="5105400"/>
          </a:xfrm>
          <a:prstGeom prst="rect">
            <a:avLst/>
          </a:prstGeom>
        </p:spPr>
      </p:pic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34EFC791-28FA-CD4A-BBBD-4FF24B5203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6148" y="2459678"/>
            <a:ext cx="5119852" cy="919480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 magna </a:t>
            </a:r>
            <a:r>
              <a:rPr lang="en-GB" noProof="0" dirty="0" err="1"/>
              <a:t>aliqua</a:t>
            </a:r>
            <a:r>
              <a:rPr lang="en-GB" noProof="0" dirty="0"/>
              <a:t>. Ut </a:t>
            </a:r>
            <a:r>
              <a:rPr lang="en-GB" noProof="0" dirty="0" err="1"/>
              <a:t>enim</a:t>
            </a:r>
            <a:r>
              <a:rPr lang="en-GB" noProof="0" dirty="0"/>
              <a:t> ad minim </a:t>
            </a:r>
            <a:r>
              <a:rPr lang="en-GB" noProof="0" dirty="0" err="1"/>
              <a:t>veniam</a:t>
            </a:r>
            <a:r>
              <a:rPr lang="en-GB" noProof="0" dirty="0"/>
              <a:t>.</a:t>
            </a:r>
          </a:p>
        </p:txBody>
      </p:sp>
      <p:sp>
        <p:nvSpPr>
          <p:cNvPr id="25" name="Marcador de texto 9">
            <a:extLst>
              <a:ext uri="{FF2B5EF4-FFF2-40B4-BE49-F238E27FC236}">
                <a16:creationId xmlns:a16="http://schemas.microsoft.com/office/drawing/2014/main" id="{273BBBA8-5259-B7FB-263B-20A89A6773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4487" y="1453662"/>
            <a:ext cx="1925281" cy="7275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6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6" name="Frihandsfigur 5">
            <a:extLst>
              <a:ext uri="{FF2B5EF4-FFF2-40B4-BE49-F238E27FC236}">
                <a16:creationId xmlns:a16="http://schemas.microsoft.com/office/drawing/2014/main" id="{5D921500-3C94-DBE5-580A-63960D7AD266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366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trics +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F6657E4F-D6D5-21BD-2EF7-14AD17400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1682" y="2948394"/>
            <a:ext cx="351449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Key Metrics</a:t>
            </a:r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EA8C6864-35A3-75CE-877B-24BD11563C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5827" y="2374937"/>
            <a:ext cx="3324164" cy="394810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178F74EA-F62E-EAD8-52A1-1544300094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5823" y="2077666"/>
            <a:ext cx="332416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1</a:t>
            </a:r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40B3EF9B-FFC6-FF2B-F989-42C2470B65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5827" y="3531252"/>
            <a:ext cx="3324164" cy="394810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2E697EF2-5FE0-0AC4-ADC0-2F2614979A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5823" y="3233981"/>
            <a:ext cx="332416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2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5B592A31-9FD2-85E7-0DA7-D8453E1C1B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5827" y="4686805"/>
            <a:ext cx="3324164" cy="394811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74275B49-0F97-5D6F-3680-98842EBE7D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5823" y="4389535"/>
            <a:ext cx="3324161" cy="31445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3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8D181F5C-DFD3-8ECF-93E2-92D2947A2C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9700" y="2077665"/>
            <a:ext cx="1123944" cy="69208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66CD76C4-BEEE-E81D-AFDC-CA038769E6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99700" y="3230060"/>
            <a:ext cx="1123944" cy="69600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13%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9F2182FB-C387-8D78-0DC0-890BDC4EA7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99700" y="4382455"/>
            <a:ext cx="1123944" cy="69600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42%</a:t>
            </a:r>
          </a:p>
        </p:txBody>
      </p:sp>
      <p:sp>
        <p:nvSpPr>
          <p:cNvPr id="5" name="Frihandsfigur 4">
            <a:extLst>
              <a:ext uri="{FF2B5EF4-FFF2-40B4-BE49-F238E27FC236}">
                <a16:creationId xmlns:a16="http://schemas.microsoft.com/office/drawing/2014/main" id="{403A03EC-B96B-5A8D-2FAD-FBDEAC21FABF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40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tric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F6657E4F-D6D5-21BD-2EF7-14AD17400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1682" y="1570717"/>
            <a:ext cx="3922827" cy="961195"/>
          </a:xfrm>
        </p:spPr>
        <p:txBody>
          <a:bodyPr anchor="ctr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3 column metric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8D181F5C-DFD3-8ECF-93E2-92D2947A2C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1682" y="3429000"/>
            <a:ext cx="1123944" cy="4542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61%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66CD76C4-BEEE-E81D-AFDC-CA038769E6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41345" y="3421017"/>
            <a:ext cx="1123944" cy="4542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13%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9F2182FB-C387-8D78-0DC0-890BDC4EA7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1008" y="3421017"/>
            <a:ext cx="1123944" cy="4542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42%</a:t>
            </a:r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6BE267C3-7188-EAB7-E7F8-4219459DE3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1681" y="4102316"/>
            <a:ext cx="2856027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DD78E5D9-0D09-C32D-B001-522699883A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35756" y="4102316"/>
            <a:ext cx="2856027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5A22378D-4A54-C34E-68BA-9B7B58B8AE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9831" y="4102316"/>
            <a:ext cx="2856027" cy="722395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FB00BBFD-4E91-E3E2-5646-EA465BB610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 t="6477"/>
          <a:stretch>
            <a:fillRect/>
          </a:stretch>
        </p:blipFill>
        <p:spPr>
          <a:xfrm>
            <a:off x="5539463" y="-3288"/>
            <a:ext cx="6550168" cy="3454705"/>
          </a:xfrm>
          <a:prstGeom prst="rect">
            <a:avLst/>
          </a:prstGeom>
        </p:spPr>
      </p:pic>
      <p:sp>
        <p:nvSpPr>
          <p:cNvPr id="7" name="Frihandsfigur 6">
            <a:extLst>
              <a:ext uri="{FF2B5EF4-FFF2-40B4-BE49-F238E27FC236}">
                <a16:creationId xmlns:a16="http://schemas.microsoft.com/office/drawing/2014/main" id="{AD0699FC-BAFC-6FDD-9090-5AE35C265558}"/>
              </a:ext>
            </a:extLst>
          </p:cNvPr>
          <p:cNvSpPr/>
          <p:nvPr userDrawn="1"/>
        </p:nvSpPr>
        <p:spPr>
          <a:xfrm>
            <a:off x="11987267" y="-10"/>
            <a:ext cx="204733" cy="6858004"/>
          </a:xfrm>
          <a:custGeom>
            <a:avLst/>
            <a:gdLst>
              <a:gd name="csX0" fmla="*/ 179814 w 204733"/>
              <a:gd name="csY0" fmla="*/ 0 h 6858004"/>
              <a:gd name="csX1" fmla="*/ 204733 w 204733"/>
              <a:gd name="csY1" fmla="*/ 0 h 6858004"/>
              <a:gd name="csX2" fmla="*/ 204733 w 204733"/>
              <a:gd name="csY2" fmla="*/ 6858004 h 6858004"/>
              <a:gd name="csX3" fmla="*/ 179814 w 204733"/>
              <a:gd name="csY3" fmla="*/ 6858004 h 6858004"/>
              <a:gd name="csX4" fmla="*/ 0 w 204733"/>
              <a:gd name="csY4" fmla="*/ 6678190 h 6858004"/>
              <a:gd name="csX5" fmla="*/ 0 w 204733"/>
              <a:gd name="csY5" fmla="*/ 179814 h 6858004"/>
              <a:gd name="csX6" fmla="*/ 179814 w 204733"/>
              <a:gd name="csY6" fmla="*/ 0 h 6858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04733" h="6858004">
                <a:moveTo>
                  <a:pt x="179814" y="0"/>
                </a:moveTo>
                <a:lnTo>
                  <a:pt x="204733" y="0"/>
                </a:lnTo>
                <a:lnTo>
                  <a:pt x="204733" y="6858004"/>
                </a:lnTo>
                <a:lnTo>
                  <a:pt x="179814" y="6858004"/>
                </a:lnTo>
                <a:cubicBezTo>
                  <a:pt x="80505" y="6858004"/>
                  <a:pt x="0" y="6777499"/>
                  <a:pt x="0" y="6678190"/>
                </a:cubicBezTo>
                <a:lnTo>
                  <a:pt x="0" y="179814"/>
                </a:lnTo>
                <a:cubicBezTo>
                  <a:pt x="0" y="80505"/>
                  <a:pt x="80505" y="0"/>
                  <a:pt x="179814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06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trics bloc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795EDF80-E387-E115-6AF4-EBC1032A0504}"/>
              </a:ext>
            </a:extLst>
          </p:cNvPr>
          <p:cNvSpPr/>
          <p:nvPr userDrawn="1"/>
        </p:nvSpPr>
        <p:spPr>
          <a:xfrm>
            <a:off x="5550179" y="0"/>
            <a:ext cx="6460390" cy="6858000"/>
          </a:xfrm>
          <a:prstGeom prst="roundRect">
            <a:avLst>
              <a:gd name="adj" fmla="val 2804"/>
            </a:avLst>
          </a:pr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id="{22F072F9-BF6D-6D9A-BDA1-3DB9141C17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7260" y="2292526"/>
            <a:ext cx="3631768" cy="898077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7E69F611-D632-F135-0AAB-71DB09E460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261" y="3425830"/>
            <a:ext cx="3636139" cy="898077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dolore.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9F40EF88-AC39-3240-896B-E991E0702163}"/>
              </a:ext>
            </a:extLst>
          </p:cNvPr>
          <p:cNvSpPr/>
          <p:nvPr userDrawn="1"/>
        </p:nvSpPr>
        <p:spPr>
          <a:xfrm>
            <a:off x="7727078" y="-3170"/>
            <a:ext cx="3052682" cy="6858000"/>
          </a:xfrm>
          <a:custGeom>
            <a:avLst/>
            <a:gdLst>
              <a:gd name="csX0" fmla="*/ 181149 w 3052682"/>
              <a:gd name="csY0" fmla="*/ 0 h 6858000"/>
              <a:gd name="csX1" fmla="*/ 3052682 w 3052682"/>
              <a:gd name="csY1" fmla="*/ 0 h 6858000"/>
              <a:gd name="csX2" fmla="*/ 3052682 w 3052682"/>
              <a:gd name="csY2" fmla="*/ 6858000 h 6858000"/>
              <a:gd name="csX3" fmla="*/ 181149 w 3052682"/>
              <a:gd name="csY3" fmla="*/ 6858000 h 6858000"/>
              <a:gd name="csX4" fmla="*/ 0 w 3052682"/>
              <a:gd name="csY4" fmla="*/ 6676851 h 6858000"/>
              <a:gd name="csX5" fmla="*/ 0 w 3052682"/>
              <a:gd name="csY5" fmla="*/ 181149 h 6858000"/>
              <a:gd name="csX6" fmla="*/ 181149 w 3052682"/>
              <a:gd name="csY6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052682" h="6858000">
                <a:moveTo>
                  <a:pt x="181149" y="0"/>
                </a:moveTo>
                <a:lnTo>
                  <a:pt x="3052682" y="0"/>
                </a:lnTo>
                <a:lnTo>
                  <a:pt x="3052682" y="6858000"/>
                </a:lnTo>
                <a:lnTo>
                  <a:pt x="181149" y="6858000"/>
                </a:lnTo>
                <a:cubicBezTo>
                  <a:pt x="81103" y="6858000"/>
                  <a:pt x="0" y="6776897"/>
                  <a:pt x="0" y="6676851"/>
                </a:cubicBezTo>
                <a:lnTo>
                  <a:pt x="0" y="181149"/>
                </a:lnTo>
                <a:cubicBezTo>
                  <a:pt x="0" y="81103"/>
                  <a:pt x="81103" y="0"/>
                  <a:pt x="181149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30" name="Marcador de texto 9">
            <a:extLst>
              <a:ext uri="{FF2B5EF4-FFF2-40B4-BE49-F238E27FC236}">
                <a16:creationId xmlns:a16="http://schemas.microsoft.com/office/drawing/2014/main" id="{6AD5D826-5035-DA45-BE5E-C451CBC9B2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07965" y="5204324"/>
            <a:ext cx="1123944" cy="454246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15%</a:t>
            </a: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id="{4FD1D4D5-0255-59E6-7632-E53A147F40C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18402" y="5204324"/>
            <a:ext cx="1123944" cy="454246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23%</a:t>
            </a:r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DB4CE92A-23B2-9400-40A5-7FA8660E985B}"/>
              </a:ext>
            </a:extLst>
          </p:cNvPr>
          <p:cNvSpPr/>
          <p:nvPr userDrawn="1"/>
        </p:nvSpPr>
        <p:spPr>
          <a:xfrm>
            <a:off x="9912556" y="-3170"/>
            <a:ext cx="2311002" cy="6865761"/>
          </a:xfrm>
          <a:custGeom>
            <a:avLst/>
            <a:gdLst>
              <a:gd name="csX0" fmla="*/ 181149 w 2311002"/>
              <a:gd name="csY0" fmla="*/ 0 h 6858000"/>
              <a:gd name="csX1" fmla="*/ 2311002 w 2311002"/>
              <a:gd name="csY1" fmla="*/ 0 h 6858000"/>
              <a:gd name="csX2" fmla="*/ 2311002 w 2311002"/>
              <a:gd name="csY2" fmla="*/ 6858000 h 6858000"/>
              <a:gd name="csX3" fmla="*/ 181149 w 2311002"/>
              <a:gd name="csY3" fmla="*/ 6858000 h 6858000"/>
              <a:gd name="csX4" fmla="*/ 0 w 2311002"/>
              <a:gd name="csY4" fmla="*/ 6676851 h 6858000"/>
              <a:gd name="csX5" fmla="*/ 0 w 2311002"/>
              <a:gd name="csY5" fmla="*/ 181149 h 6858000"/>
              <a:gd name="csX6" fmla="*/ 181149 w 2311002"/>
              <a:gd name="csY6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11002" h="6858000">
                <a:moveTo>
                  <a:pt x="181149" y="0"/>
                </a:moveTo>
                <a:lnTo>
                  <a:pt x="2311002" y="0"/>
                </a:lnTo>
                <a:lnTo>
                  <a:pt x="2311002" y="6858000"/>
                </a:lnTo>
                <a:lnTo>
                  <a:pt x="181149" y="6858000"/>
                </a:lnTo>
                <a:cubicBezTo>
                  <a:pt x="81103" y="6858000"/>
                  <a:pt x="0" y="6776897"/>
                  <a:pt x="0" y="6676851"/>
                </a:cubicBezTo>
                <a:lnTo>
                  <a:pt x="0" y="181149"/>
                </a:lnTo>
                <a:cubicBezTo>
                  <a:pt x="0" y="81103"/>
                  <a:pt x="81103" y="0"/>
                  <a:pt x="181149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l"/>
            <a:endParaRPr lang="en-US" dirty="0"/>
          </a:p>
        </p:txBody>
      </p:sp>
      <p:sp>
        <p:nvSpPr>
          <p:cNvPr id="32" name="Marcador de texto 9">
            <a:extLst>
              <a:ext uri="{FF2B5EF4-FFF2-40B4-BE49-F238E27FC236}">
                <a16:creationId xmlns:a16="http://schemas.microsoft.com/office/drawing/2014/main" id="{A99B8ACD-DCBD-7879-0987-DCB1045565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506085" y="5204324"/>
            <a:ext cx="1123944" cy="454246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85%</a:t>
            </a:r>
          </a:p>
        </p:txBody>
      </p:sp>
      <p:sp>
        <p:nvSpPr>
          <p:cNvPr id="33" name="Platshållare för text 7">
            <a:extLst>
              <a:ext uri="{FF2B5EF4-FFF2-40B4-BE49-F238E27FC236}">
                <a16:creationId xmlns:a16="http://schemas.microsoft.com/office/drawing/2014/main" id="{BC707F19-A2E5-DDDE-BFA4-6C74B269C2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8857" y="1976730"/>
            <a:ext cx="1531801" cy="86970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A52EB617-C2A2-3525-9B33-44B958C8D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8854" y="1576221"/>
            <a:ext cx="1531800" cy="40049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1</a:t>
            </a:r>
          </a:p>
        </p:txBody>
      </p:sp>
      <p:sp>
        <p:nvSpPr>
          <p:cNvPr id="35" name="Platshållare för text 7">
            <a:extLst>
              <a:ext uri="{FF2B5EF4-FFF2-40B4-BE49-F238E27FC236}">
                <a16:creationId xmlns:a16="http://schemas.microsoft.com/office/drawing/2014/main" id="{BDF472D5-6B14-99DC-81ED-F8AE615AC6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70611" y="1976730"/>
            <a:ext cx="1531801" cy="86970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36" name="Marcador de texto 9">
            <a:extLst>
              <a:ext uri="{FF2B5EF4-FFF2-40B4-BE49-F238E27FC236}">
                <a16:creationId xmlns:a16="http://schemas.microsoft.com/office/drawing/2014/main" id="{9F69F604-0587-BE64-D13A-7F3816452B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70608" y="1576221"/>
            <a:ext cx="1531800" cy="40049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2</a:t>
            </a:r>
          </a:p>
        </p:txBody>
      </p:sp>
      <p:sp>
        <p:nvSpPr>
          <p:cNvPr id="37" name="Platshållare för text 7">
            <a:extLst>
              <a:ext uri="{FF2B5EF4-FFF2-40B4-BE49-F238E27FC236}">
                <a16:creationId xmlns:a16="http://schemas.microsoft.com/office/drawing/2014/main" id="{854E06E3-CC40-98D5-5417-6B4E4C523E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2869" y="1976730"/>
            <a:ext cx="1531801" cy="869708"/>
          </a:xfrm>
        </p:spPr>
        <p:txBody>
          <a:bodyPr/>
          <a:lstStyle>
            <a:lvl1pPr marL="0" indent="0">
              <a:lnSpc>
                <a:spcPct val="100000"/>
              </a:lnSpc>
              <a:buClr>
                <a:srgbClr val="08254C"/>
              </a:buClr>
              <a:buFont typeface="Arial" panose="020B0604020202020204" pitchFamily="34" charset="0"/>
              <a:buNone/>
              <a:defRPr sz="11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Add a description or highlight changes</a:t>
            </a:r>
          </a:p>
        </p:txBody>
      </p:sp>
      <p:sp>
        <p:nvSpPr>
          <p:cNvPr id="38" name="Marcador de texto 9">
            <a:extLst>
              <a:ext uri="{FF2B5EF4-FFF2-40B4-BE49-F238E27FC236}">
                <a16:creationId xmlns:a16="http://schemas.microsoft.com/office/drawing/2014/main" id="{B38EACE3-1897-B4A5-0450-38AFE939FA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282866" y="1576221"/>
            <a:ext cx="1531800" cy="400499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Metric 3</a:t>
            </a:r>
          </a:p>
        </p:txBody>
      </p:sp>
    </p:spTree>
    <p:extLst>
      <p:ext uri="{BB962C8B-B14F-4D97-AF65-F5344CB8AC3E}">
        <p14:creationId xmlns:p14="http://schemas.microsoft.com/office/powerpoint/2010/main" val="37023869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etrics +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8CB81E72-F17B-C920-0551-6C0AB65864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B75256E0-3EBD-2948-4D6B-FBA5215A89E1}"/>
              </a:ext>
            </a:extLst>
          </p:cNvPr>
          <p:cNvSpPr/>
          <p:nvPr userDrawn="1"/>
        </p:nvSpPr>
        <p:spPr>
          <a:xfrm>
            <a:off x="1147032" y="783485"/>
            <a:ext cx="6669614" cy="5291029"/>
          </a:xfrm>
          <a:prstGeom prst="roundRect">
            <a:avLst>
              <a:gd name="adj" fmla="val 2993"/>
            </a:avLst>
          </a:prstGeom>
          <a:solidFill>
            <a:srgbClr val="C0DAD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F69126E0-1072-0AC9-1EA4-A9CBE1247B99}"/>
              </a:ext>
            </a:extLst>
          </p:cNvPr>
          <p:cNvSpPr/>
          <p:nvPr userDrawn="1"/>
        </p:nvSpPr>
        <p:spPr>
          <a:xfrm>
            <a:off x="7964130" y="783485"/>
            <a:ext cx="3259394" cy="5291029"/>
          </a:xfrm>
          <a:prstGeom prst="roundRect">
            <a:avLst>
              <a:gd name="adj" fmla="val 4969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5F818114-71F1-629A-745B-8CE6C02990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4897" y="1429390"/>
            <a:ext cx="5044611" cy="1387552"/>
          </a:xfrm>
        </p:spPr>
        <p:txBody>
          <a:bodyPr anchor="b"/>
          <a:lstStyle>
            <a:lvl1pPr>
              <a:lnSpc>
                <a:spcPct val="90000"/>
              </a:lnSpc>
              <a:defRPr sz="40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Title for this section goes here</a:t>
            </a:r>
          </a:p>
        </p:txBody>
      </p:sp>
      <p:sp>
        <p:nvSpPr>
          <p:cNvPr id="13" name="Platshållare för text 7">
            <a:extLst>
              <a:ext uri="{FF2B5EF4-FFF2-40B4-BE49-F238E27FC236}">
                <a16:creationId xmlns:a16="http://schemas.microsoft.com/office/drawing/2014/main" id="{4D92CB19-614B-D8F3-459E-B1570131B0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24897" y="4837471"/>
            <a:ext cx="2201527" cy="898077"/>
          </a:xfrm>
        </p:spPr>
        <p:txBody>
          <a:bodyPr/>
          <a:lstStyle>
            <a:lvl1pPr marL="0" indent="0">
              <a:lnSpc>
                <a:spcPts val="1740"/>
              </a:lnSpc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stat </a:t>
            </a:r>
            <a:r>
              <a:rPr lang="sv-SE" dirty="0" err="1"/>
              <a:t>means</a:t>
            </a:r>
            <a:r>
              <a:rPr lang="sv-SE" dirty="0"/>
              <a:t> and </a:t>
            </a:r>
            <a:r>
              <a:rPr lang="sv-SE" dirty="0" err="1"/>
              <a:t>why</a:t>
            </a:r>
            <a:r>
              <a:rPr lang="sv-SE" dirty="0"/>
              <a:t> it </a:t>
            </a:r>
            <a:r>
              <a:rPr lang="sv-SE" dirty="0" err="1"/>
              <a:t>matters</a:t>
            </a:r>
            <a:r>
              <a:rPr lang="sv-SE" dirty="0"/>
              <a:t>.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4B46FDE7-307E-81E8-9E62-BEB0E913A6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70770" y="4837471"/>
            <a:ext cx="2201527" cy="898077"/>
          </a:xfrm>
        </p:spPr>
        <p:txBody>
          <a:bodyPr/>
          <a:lstStyle>
            <a:lvl1pPr marL="0" indent="0">
              <a:lnSpc>
                <a:spcPts val="1740"/>
              </a:lnSpc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r>
              <a:rPr lang="sv-SE" dirty="0" err="1"/>
              <a:t>One</a:t>
            </a:r>
            <a:r>
              <a:rPr lang="sv-SE" dirty="0"/>
              <a:t> to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sentences</a:t>
            </a:r>
            <a:r>
              <a:rPr lang="sv-SE" dirty="0"/>
              <a:t> </a:t>
            </a:r>
            <a:r>
              <a:rPr lang="sv-SE" dirty="0" err="1"/>
              <a:t>explaining</a:t>
            </a:r>
            <a:r>
              <a:rPr lang="sv-SE" dirty="0"/>
              <a:t> </a:t>
            </a:r>
            <a:r>
              <a:rPr lang="sv-SE" dirty="0" err="1"/>
              <a:t>what</a:t>
            </a:r>
            <a:r>
              <a:rPr lang="sv-SE" dirty="0"/>
              <a:t> </a:t>
            </a:r>
            <a:r>
              <a:rPr lang="sv-SE" dirty="0" err="1"/>
              <a:t>this</a:t>
            </a:r>
            <a:r>
              <a:rPr lang="sv-SE" dirty="0"/>
              <a:t> stat </a:t>
            </a:r>
            <a:r>
              <a:rPr lang="sv-SE" dirty="0" err="1"/>
              <a:t>means</a:t>
            </a:r>
            <a:r>
              <a:rPr lang="sv-SE" dirty="0"/>
              <a:t> and </a:t>
            </a:r>
            <a:r>
              <a:rPr lang="sv-SE" dirty="0" err="1"/>
              <a:t>why</a:t>
            </a:r>
            <a:r>
              <a:rPr lang="sv-SE" dirty="0"/>
              <a:t> it </a:t>
            </a:r>
            <a:r>
              <a:rPr lang="sv-SE" dirty="0" err="1"/>
              <a:t>matters</a:t>
            </a:r>
            <a:r>
              <a:rPr lang="sv-SE" dirty="0"/>
              <a:t>.</a:t>
            </a:r>
          </a:p>
        </p:txBody>
      </p:sp>
      <p:sp>
        <p:nvSpPr>
          <p:cNvPr id="15" name="Título 6">
            <a:extLst>
              <a:ext uri="{FF2B5EF4-FFF2-40B4-BE49-F238E27FC236}">
                <a16:creationId xmlns:a16="http://schemas.microsoft.com/office/drawing/2014/main" id="{7949BBB1-90C3-2240-71C7-B8785F1F9767}"/>
              </a:ext>
            </a:extLst>
          </p:cNvPr>
          <p:cNvSpPr txBox="1">
            <a:spLocks/>
          </p:cNvSpPr>
          <p:nvPr userDrawn="1"/>
        </p:nvSpPr>
        <p:spPr>
          <a:xfrm>
            <a:off x="8287930" y="1429391"/>
            <a:ext cx="2570800" cy="16258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08254C"/>
                </a:solidFill>
                <a:latin typeface="Poppins Medium" pitchFamily="2" charset="77"/>
                <a:ea typeface="Ebrima" panose="02000000000000000000" pitchFamily="2" charset="0"/>
                <a:cs typeface="Poppins Medium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800" b="0" i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Title for this section goes here </a:t>
            </a:r>
          </a:p>
        </p:txBody>
      </p:sp>
      <p:sp>
        <p:nvSpPr>
          <p:cNvPr id="16" name="Platshållare för text 7">
            <a:extLst>
              <a:ext uri="{FF2B5EF4-FFF2-40B4-BE49-F238E27FC236}">
                <a16:creationId xmlns:a16="http://schemas.microsoft.com/office/drawing/2014/main" id="{AF6BB0B0-44F5-2F2E-5D57-E628DCDB4C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7929" y="3802760"/>
            <a:ext cx="2570801" cy="1903292"/>
          </a:xfrm>
        </p:spPr>
        <p:txBody>
          <a:bodyPr anchor="b"/>
          <a:lstStyle>
            <a:lvl1pPr marL="0" indent="0">
              <a:lnSpc>
                <a:spcPts val="1740"/>
              </a:lnSpc>
              <a:buClr>
                <a:srgbClr val="08254C"/>
              </a:buClr>
              <a:buFont typeface="Arial" panose="020B0604020202020204" pitchFamily="34" charset="0"/>
              <a:buNone/>
              <a:defRPr sz="12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dolore.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57E7D75E-FBA8-4C93-7883-AB257792AD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24897" y="3502740"/>
            <a:ext cx="2201526" cy="1181348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60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13%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2571C6C0-056B-47E1-128F-5DBDB40A9A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8316" y="3502740"/>
            <a:ext cx="2201526" cy="1181348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6000" b="0" i="0">
                <a:solidFill>
                  <a:schemeClr val="tx2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6+</a:t>
            </a:r>
          </a:p>
        </p:txBody>
      </p:sp>
    </p:spTree>
    <p:extLst>
      <p:ext uri="{BB962C8B-B14F-4D97-AF65-F5344CB8AC3E}">
        <p14:creationId xmlns:p14="http://schemas.microsoft.com/office/powerpoint/2010/main" val="5156157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4 colum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21">
            <a:extLst>
              <a:ext uri="{FF2B5EF4-FFF2-40B4-BE49-F238E27FC236}">
                <a16:creationId xmlns:a16="http://schemas.microsoft.com/office/drawing/2014/main" id="{65DA50FF-FA92-BA7D-2492-520E6081A0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956395C0-830C-3F0C-506F-3215953949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2276854"/>
            <a:ext cx="10881360" cy="530352"/>
          </a:xfrm>
          <a:prstGeom prst="roundRect">
            <a:avLst>
              <a:gd name="adj" fmla="val 27586"/>
            </a:avLst>
          </a:prstGeom>
          <a:solidFill>
            <a:srgbClr val="0825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7076A7E-856C-E59F-72D0-1A82AE5825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2935222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A41E4BA-E48A-2475-89D0-AD74EA33CA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3685030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604107F-64B4-2A66-E01A-F09EFA0815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4434838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A5D5818-C024-C4D5-F650-3CA0278E0F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5184646"/>
            <a:ext cx="10881360" cy="621792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749E42B9-DD1A-48C7-1894-DA65BFE9E737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868680" y="2433710"/>
            <a:ext cx="201168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i="0" dirty="0">
                <a:solidFill>
                  <a:srgbClr val="FFFFFF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59BC5AEE-21DA-AB62-2712-1C28315B5E5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3063240" y="2433710"/>
            <a:ext cx="274320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i="0" dirty="0">
                <a:solidFill>
                  <a:srgbClr val="FFFFFF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9F65D71F-EB25-D0A7-29D3-F8FFD853C06B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6035040" y="2433710"/>
            <a:ext cx="237744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i="0" dirty="0">
                <a:solidFill>
                  <a:srgbClr val="FFFFFF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81891F84-38B4-5A13-09D9-823A7ABFDD4F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8686800" y="2433710"/>
            <a:ext cx="2651760" cy="2391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Column header</a:t>
            </a:r>
          </a:p>
        </p:txBody>
      </p:sp>
      <p:sp>
        <p:nvSpPr>
          <p:cNvPr id="67" name="Título 6">
            <a:extLst>
              <a:ext uri="{FF2B5EF4-FFF2-40B4-BE49-F238E27FC236}">
                <a16:creationId xmlns:a16="http://schemas.microsoft.com/office/drawing/2014/main" id="{9BFC1E43-3560-61F9-2FE6-3959E74D8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295965"/>
            <a:ext cx="4368018" cy="530352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Table title goes here</a:t>
            </a:r>
          </a:p>
        </p:txBody>
      </p:sp>
      <p:pic>
        <p:nvPicPr>
          <p:cNvPr id="71" name="Gráfico 2">
            <a:extLst>
              <a:ext uri="{FF2B5EF4-FFF2-40B4-BE49-F238E27FC236}">
                <a16:creationId xmlns:a16="http://schemas.microsoft.com/office/drawing/2014/main" id="{E077A016-07F7-79DD-6B5E-C06EE11535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Marcador de texto 9">
            <a:extLst>
              <a:ext uri="{FF2B5EF4-FFF2-40B4-BE49-F238E27FC236}">
                <a16:creationId xmlns:a16="http://schemas.microsoft.com/office/drawing/2014/main" id="{42C35A02-59B8-E81A-7EE3-F8B538A237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8680" y="3094892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4385E96C-C763-34D6-CD0C-0FD298CDEA1F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868680" y="3829183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8AD8CB60-9104-F06F-4CA5-95C3AA75E985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868680" y="4577328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13C4A865-F00B-E3ED-74BB-328614F87425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868680" y="5332401"/>
            <a:ext cx="2011680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4" name="Marcador de texto 9">
            <a:extLst>
              <a:ext uri="{FF2B5EF4-FFF2-40B4-BE49-F238E27FC236}">
                <a16:creationId xmlns:a16="http://schemas.microsoft.com/office/drawing/2014/main" id="{E236AF97-CF6E-3434-F35F-CC6F1D5F7188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3064626" y="3094892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05A9625E-7CD6-C17D-7016-A2FCCA40E007}"/>
              </a:ext>
            </a:extLst>
          </p:cNvPr>
          <p:cNvSpPr>
            <a:spLocks noGrp="1"/>
          </p:cNvSpPr>
          <p:nvPr>
            <p:ph type="body" sz="quarter" idx="133" hasCustomPrompt="1"/>
          </p:nvPr>
        </p:nvSpPr>
        <p:spPr>
          <a:xfrm>
            <a:off x="3064626" y="3829183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D3F385A9-EE15-D974-5439-04F978C49261}"/>
              </a:ext>
            </a:extLst>
          </p:cNvPr>
          <p:cNvSpPr>
            <a:spLocks noGrp="1"/>
          </p:cNvSpPr>
          <p:nvPr>
            <p:ph type="body" sz="quarter" idx="134" hasCustomPrompt="1"/>
          </p:nvPr>
        </p:nvSpPr>
        <p:spPr>
          <a:xfrm>
            <a:off x="3064626" y="4577328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27DC4D82-8332-7F5E-E7C5-F76ECF34752D}"/>
              </a:ext>
            </a:extLst>
          </p:cNvPr>
          <p:cNvSpPr>
            <a:spLocks noGrp="1"/>
          </p:cNvSpPr>
          <p:nvPr>
            <p:ph type="body" sz="quarter" idx="135" hasCustomPrompt="1"/>
          </p:nvPr>
        </p:nvSpPr>
        <p:spPr>
          <a:xfrm>
            <a:off x="3064626" y="5332401"/>
            <a:ext cx="2741814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8" name="Marcador de texto 9">
            <a:extLst>
              <a:ext uri="{FF2B5EF4-FFF2-40B4-BE49-F238E27FC236}">
                <a16:creationId xmlns:a16="http://schemas.microsoft.com/office/drawing/2014/main" id="{F18BFCCA-A819-45E2-33F1-C59B41CE1AF5}"/>
              </a:ext>
            </a:extLst>
          </p:cNvPr>
          <p:cNvSpPr>
            <a:spLocks noGrp="1"/>
          </p:cNvSpPr>
          <p:nvPr>
            <p:ph type="body" sz="quarter" idx="136" hasCustomPrompt="1"/>
          </p:nvPr>
        </p:nvSpPr>
        <p:spPr>
          <a:xfrm>
            <a:off x="6039394" y="3094892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19" name="Marcador de texto 9">
            <a:extLst>
              <a:ext uri="{FF2B5EF4-FFF2-40B4-BE49-F238E27FC236}">
                <a16:creationId xmlns:a16="http://schemas.microsoft.com/office/drawing/2014/main" id="{53F5ACB6-4794-4D07-6E63-9D3FE09C799E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6039394" y="3829183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C3896214-9B61-A586-255D-81A2F42CDE8E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6039394" y="4577328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3" name="Marcador de texto 9">
            <a:extLst>
              <a:ext uri="{FF2B5EF4-FFF2-40B4-BE49-F238E27FC236}">
                <a16:creationId xmlns:a16="http://schemas.microsoft.com/office/drawing/2014/main" id="{3DB38D52-8CE0-ED08-EE48-6BF8C7F7BEC8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6039394" y="5332401"/>
            <a:ext cx="2373086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C8945AE4-EC48-7EA6-3942-3D0C8115385A}"/>
              </a:ext>
            </a:extLst>
          </p:cNvPr>
          <p:cNvSpPr>
            <a:spLocks noGrp="1"/>
          </p:cNvSpPr>
          <p:nvPr>
            <p:ph type="body" sz="quarter" idx="140" hasCustomPrompt="1"/>
          </p:nvPr>
        </p:nvSpPr>
        <p:spPr>
          <a:xfrm>
            <a:off x="8684622" y="3094892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5" name="Marcador de texto 9">
            <a:extLst>
              <a:ext uri="{FF2B5EF4-FFF2-40B4-BE49-F238E27FC236}">
                <a16:creationId xmlns:a16="http://schemas.microsoft.com/office/drawing/2014/main" id="{31300BDF-831B-E5F0-D0F9-E6FE20BA8A9C}"/>
              </a:ext>
            </a:extLst>
          </p:cNvPr>
          <p:cNvSpPr>
            <a:spLocks noGrp="1"/>
          </p:cNvSpPr>
          <p:nvPr>
            <p:ph type="body" sz="quarter" idx="141" hasCustomPrompt="1"/>
          </p:nvPr>
        </p:nvSpPr>
        <p:spPr>
          <a:xfrm>
            <a:off x="8684622" y="3829183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B6D9848B-F532-7F3D-234B-26D9AE0DBD63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8684622" y="4577328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  <p:sp>
        <p:nvSpPr>
          <p:cNvPr id="27" name="Marcador de texto 9">
            <a:extLst>
              <a:ext uri="{FF2B5EF4-FFF2-40B4-BE49-F238E27FC236}">
                <a16:creationId xmlns:a16="http://schemas.microsoft.com/office/drawing/2014/main" id="{D5DFDFA2-CF40-B9CB-B8A5-35E74E8FE10E}"/>
              </a:ext>
            </a:extLst>
          </p:cNvPr>
          <p:cNvSpPr>
            <a:spLocks noGrp="1"/>
          </p:cNvSpPr>
          <p:nvPr>
            <p:ph type="body" sz="quarter" idx="143" hasCustomPrompt="1"/>
          </p:nvPr>
        </p:nvSpPr>
        <p:spPr>
          <a:xfrm>
            <a:off x="8684622" y="5332401"/>
            <a:ext cx="2638697" cy="334108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2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content</a:t>
            </a:r>
          </a:p>
        </p:txBody>
      </p:sp>
    </p:spTree>
    <p:extLst>
      <p:ext uri="{BB962C8B-B14F-4D97-AF65-F5344CB8AC3E}">
        <p14:creationId xmlns:p14="http://schemas.microsoft.com/office/powerpoint/2010/main" val="24536652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3 colum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21">
            <a:extLst>
              <a:ext uri="{FF2B5EF4-FFF2-40B4-BE49-F238E27FC236}">
                <a16:creationId xmlns:a16="http://schemas.microsoft.com/office/drawing/2014/main" id="{65DA50FF-FA92-BA7D-2492-520E6081A0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1" name="Gráfico 2">
            <a:extLst>
              <a:ext uri="{FF2B5EF4-FFF2-40B4-BE49-F238E27FC236}">
                <a16:creationId xmlns:a16="http://schemas.microsoft.com/office/drawing/2014/main" id="{E077A016-07F7-79DD-6B5E-C06EE11535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4C8DB9AB-4D8F-4D3A-0AA8-9A54C5CEC7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0080" y="1783080"/>
            <a:ext cx="10881360" cy="4343400"/>
          </a:xfrm>
          <a:prstGeom prst="roundRect">
            <a:avLst>
              <a:gd name="adj" fmla="val 3789"/>
            </a:avLst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5159C7C8-310E-6D5C-F71A-13EE288442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05840" y="2468880"/>
            <a:ext cx="10058400" cy="0"/>
          </a:xfrm>
          <a:prstGeom prst="line">
            <a:avLst/>
          </a:prstGeom>
          <a:noFill/>
          <a:ln w="31750" cap="rnd">
            <a:solidFill>
              <a:srgbClr val="1B1B3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67F8F5BB-ADEB-20B7-B8AE-998939B4AA55}"/>
              </a:ext>
            </a:extLst>
          </p:cNvPr>
          <p:cNvSpPr/>
          <p:nvPr userDrawn="1"/>
        </p:nvSpPr>
        <p:spPr>
          <a:xfrm>
            <a:off x="1005840" y="3401568"/>
            <a:ext cx="10058400" cy="0"/>
          </a:xfrm>
          <a:prstGeom prst="line">
            <a:avLst/>
          </a:prstGeom>
          <a:noFill/>
          <a:ln w="12700">
            <a:solidFill>
              <a:srgbClr val="E3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1A8574DB-FEB5-1D24-CFCB-BF7351F3CA27}"/>
              </a:ext>
            </a:extLst>
          </p:cNvPr>
          <p:cNvSpPr/>
          <p:nvPr userDrawn="1"/>
        </p:nvSpPr>
        <p:spPr>
          <a:xfrm>
            <a:off x="1005840" y="4187952"/>
            <a:ext cx="10058400" cy="0"/>
          </a:xfrm>
          <a:prstGeom prst="line">
            <a:avLst/>
          </a:prstGeom>
          <a:noFill/>
          <a:ln w="12700">
            <a:solidFill>
              <a:srgbClr val="E3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604619D9-D0A4-341C-9845-12454D2196AF}"/>
              </a:ext>
            </a:extLst>
          </p:cNvPr>
          <p:cNvSpPr/>
          <p:nvPr userDrawn="1"/>
        </p:nvSpPr>
        <p:spPr>
          <a:xfrm>
            <a:off x="1005840" y="4974336"/>
            <a:ext cx="10058400" cy="0"/>
          </a:xfrm>
          <a:prstGeom prst="line">
            <a:avLst/>
          </a:prstGeom>
          <a:noFill/>
          <a:ln w="12700">
            <a:solidFill>
              <a:srgbClr val="E3E3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ítulo 6">
            <a:extLst>
              <a:ext uri="{FF2B5EF4-FFF2-40B4-BE49-F238E27FC236}">
                <a16:creationId xmlns:a16="http://schemas.microsoft.com/office/drawing/2014/main" id="{86DEED61-68D2-2527-3B84-F66AD950A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827532"/>
            <a:ext cx="4368018" cy="530352"/>
          </a:xfrm>
        </p:spPr>
        <p:txBody>
          <a:bodyPr anchor="b"/>
          <a:lstStyle>
            <a:lvl1pPr>
              <a:lnSpc>
                <a:spcPct val="90000"/>
              </a:lnSpc>
              <a:defRPr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r>
              <a:rPr lang="en-GB" noProof="0" dirty="0"/>
              <a:t>Table title goes here</a:t>
            </a:r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954430B6-E3B5-F484-1B69-F2353B18A6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80359" y="2695017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C8534AD4-0679-54D8-4441-84AE735C5DA0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2880359" y="3483870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7431BEAD-06C9-27A4-5327-23D5764368DB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2880359" y="4274436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261986FF-9210-7C1C-DE1B-B5019CFE8006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2880359" y="5055832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5DFB3E2A-FFC2-5C7F-07F4-FEA5693D2AAB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5806439" y="2695017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4FAE3BAD-AD2C-77A7-02E3-84B4A7A2B48E}"/>
              </a:ext>
            </a:extLst>
          </p:cNvPr>
          <p:cNvSpPr>
            <a:spLocks noGrp="1"/>
          </p:cNvSpPr>
          <p:nvPr>
            <p:ph type="body" sz="quarter" idx="130" hasCustomPrompt="1"/>
          </p:nvPr>
        </p:nvSpPr>
        <p:spPr>
          <a:xfrm>
            <a:off x="5806439" y="3483870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01626E87-8A64-87CB-EF7A-BD278EB9ABB5}"/>
              </a:ext>
            </a:extLst>
          </p:cNvPr>
          <p:cNvSpPr>
            <a:spLocks noGrp="1"/>
          </p:cNvSpPr>
          <p:nvPr>
            <p:ph type="body" sz="quarter" idx="131" hasCustomPrompt="1"/>
          </p:nvPr>
        </p:nvSpPr>
        <p:spPr>
          <a:xfrm>
            <a:off x="5806439" y="4274436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D12BA3F8-7B75-7BB8-76B0-F33274E60179}"/>
              </a:ext>
            </a:extLst>
          </p:cNvPr>
          <p:cNvSpPr>
            <a:spLocks noGrp="1"/>
          </p:cNvSpPr>
          <p:nvPr>
            <p:ph type="body" sz="quarter" idx="132" hasCustomPrompt="1"/>
          </p:nvPr>
        </p:nvSpPr>
        <p:spPr>
          <a:xfrm>
            <a:off x="5806439" y="5055832"/>
            <a:ext cx="2743200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56EB91E8-ACB2-3C70-37EA-8F02FFF02D6D}"/>
              </a:ext>
            </a:extLst>
          </p:cNvPr>
          <p:cNvSpPr>
            <a:spLocks noGrp="1"/>
          </p:cNvSpPr>
          <p:nvPr>
            <p:ph type="body" sz="quarter" idx="133" hasCustomPrompt="1"/>
          </p:nvPr>
        </p:nvSpPr>
        <p:spPr>
          <a:xfrm>
            <a:off x="8732519" y="2695017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21" name="Marcador de texto 9">
            <a:extLst>
              <a:ext uri="{FF2B5EF4-FFF2-40B4-BE49-F238E27FC236}">
                <a16:creationId xmlns:a16="http://schemas.microsoft.com/office/drawing/2014/main" id="{E11A40E8-3E85-F742-9F92-EB61BC84B88B}"/>
              </a:ext>
            </a:extLst>
          </p:cNvPr>
          <p:cNvSpPr>
            <a:spLocks noGrp="1"/>
          </p:cNvSpPr>
          <p:nvPr>
            <p:ph type="body" sz="quarter" idx="134" hasCustomPrompt="1"/>
          </p:nvPr>
        </p:nvSpPr>
        <p:spPr>
          <a:xfrm>
            <a:off x="8732519" y="3483870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22" name="Marcador de texto 9">
            <a:extLst>
              <a:ext uri="{FF2B5EF4-FFF2-40B4-BE49-F238E27FC236}">
                <a16:creationId xmlns:a16="http://schemas.microsoft.com/office/drawing/2014/main" id="{9CFC6DA2-430B-D384-6F81-B5533ABF0B3B}"/>
              </a:ext>
            </a:extLst>
          </p:cNvPr>
          <p:cNvSpPr>
            <a:spLocks noGrp="1"/>
          </p:cNvSpPr>
          <p:nvPr>
            <p:ph type="body" sz="quarter" idx="135" hasCustomPrompt="1"/>
          </p:nvPr>
        </p:nvSpPr>
        <p:spPr>
          <a:xfrm>
            <a:off x="8732519" y="4274436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29" name="Marcador de texto 9">
            <a:extLst>
              <a:ext uri="{FF2B5EF4-FFF2-40B4-BE49-F238E27FC236}">
                <a16:creationId xmlns:a16="http://schemas.microsoft.com/office/drawing/2014/main" id="{F2F9C399-63B7-4255-11C4-0E163A96E83E}"/>
              </a:ext>
            </a:extLst>
          </p:cNvPr>
          <p:cNvSpPr>
            <a:spLocks noGrp="1"/>
          </p:cNvSpPr>
          <p:nvPr>
            <p:ph type="body" sz="quarter" idx="136" hasCustomPrompt="1"/>
          </p:nvPr>
        </p:nvSpPr>
        <p:spPr>
          <a:xfrm>
            <a:off x="8732519" y="5055832"/>
            <a:ext cx="2331721" cy="62177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150" b="0" i="0">
                <a:solidFill>
                  <a:schemeClr val="tx2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Enter row content here</a:t>
            </a:r>
          </a:p>
        </p:txBody>
      </p:sp>
      <p:sp>
        <p:nvSpPr>
          <p:cNvPr id="30" name="Marcador de texto 9">
            <a:extLst>
              <a:ext uri="{FF2B5EF4-FFF2-40B4-BE49-F238E27FC236}">
                <a16:creationId xmlns:a16="http://schemas.microsoft.com/office/drawing/2014/main" id="{BF99E50E-21A1-1F87-0D84-9732248C2067}"/>
              </a:ext>
            </a:extLst>
          </p:cNvPr>
          <p:cNvSpPr>
            <a:spLocks noGrp="1"/>
          </p:cNvSpPr>
          <p:nvPr>
            <p:ph type="body" sz="quarter" idx="137" hasCustomPrompt="1"/>
          </p:nvPr>
        </p:nvSpPr>
        <p:spPr>
          <a:xfrm>
            <a:off x="993370" y="2685861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1" name="Marcador de texto 9">
            <a:extLst>
              <a:ext uri="{FF2B5EF4-FFF2-40B4-BE49-F238E27FC236}">
                <a16:creationId xmlns:a16="http://schemas.microsoft.com/office/drawing/2014/main" id="{EB61608F-DF00-99B2-3A94-403A9E6D4451}"/>
              </a:ext>
            </a:extLst>
          </p:cNvPr>
          <p:cNvSpPr>
            <a:spLocks noGrp="1"/>
          </p:cNvSpPr>
          <p:nvPr>
            <p:ph type="body" sz="quarter" idx="138" hasCustomPrompt="1"/>
          </p:nvPr>
        </p:nvSpPr>
        <p:spPr>
          <a:xfrm>
            <a:off x="993370" y="3475570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2" name="Marcador de texto 9">
            <a:extLst>
              <a:ext uri="{FF2B5EF4-FFF2-40B4-BE49-F238E27FC236}">
                <a16:creationId xmlns:a16="http://schemas.microsoft.com/office/drawing/2014/main" id="{67B249EA-3951-E622-A577-8544547F8362}"/>
              </a:ext>
            </a:extLst>
          </p:cNvPr>
          <p:cNvSpPr>
            <a:spLocks noGrp="1"/>
          </p:cNvSpPr>
          <p:nvPr>
            <p:ph type="body" sz="quarter" idx="139" hasCustomPrompt="1"/>
          </p:nvPr>
        </p:nvSpPr>
        <p:spPr>
          <a:xfrm>
            <a:off x="993370" y="4256967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3" name="Marcador de texto 9">
            <a:extLst>
              <a:ext uri="{FF2B5EF4-FFF2-40B4-BE49-F238E27FC236}">
                <a16:creationId xmlns:a16="http://schemas.microsoft.com/office/drawing/2014/main" id="{B4226D37-147F-0BCD-1298-A51F1FC45975}"/>
              </a:ext>
            </a:extLst>
          </p:cNvPr>
          <p:cNvSpPr>
            <a:spLocks noGrp="1"/>
          </p:cNvSpPr>
          <p:nvPr>
            <p:ph type="body" sz="quarter" idx="140" hasCustomPrompt="1"/>
          </p:nvPr>
        </p:nvSpPr>
        <p:spPr>
          <a:xfrm>
            <a:off x="993370" y="5054988"/>
            <a:ext cx="1749830" cy="645031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Row label</a:t>
            </a:r>
          </a:p>
        </p:txBody>
      </p: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01BDA031-1CBB-DF97-78F3-81BE13D018FF}"/>
              </a:ext>
            </a:extLst>
          </p:cNvPr>
          <p:cNvSpPr>
            <a:spLocks noGrp="1"/>
          </p:cNvSpPr>
          <p:nvPr>
            <p:ph type="body" sz="quarter" idx="141" hasCustomPrompt="1"/>
          </p:nvPr>
        </p:nvSpPr>
        <p:spPr>
          <a:xfrm>
            <a:off x="2871865" y="2103121"/>
            <a:ext cx="2751693" cy="365756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Column header</a:t>
            </a:r>
          </a:p>
        </p:txBody>
      </p:sp>
      <p:sp>
        <p:nvSpPr>
          <p:cNvPr id="36" name="Marcador de texto 9">
            <a:extLst>
              <a:ext uri="{FF2B5EF4-FFF2-40B4-BE49-F238E27FC236}">
                <a16:creationId xmlns:a16="http://schemas.microsoft.com/office/drawing/2014/main" id="{B60904C4-FB18-BA6E-1839-86AF537E3515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5809274" y="2103121"/>
            <a:ext cx="2751693" cy="365756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Column header</a:t>
            </a:r>
          </a:p>
        </p:txBody>
      </p:sp>
      <p:sp>
        <p:nvSpPr>
          <p:cNvPr id="37" name="Marcador de texto 9">
            <a:extLst>
              <a:ext uri="{FF2B5EF4-FFF2-40B4-BE49-F238E27FC236}">
                <a16:creationId xmlns:a16="http://schemas.microsoft.com/office/drawing/2014/main" id="{2208CADE-93CF-AFEA-5BFD-D03F5CA8F0F0}"/>
              </a:ext>
            </a:extLst>
          </p:cNvPr>
          <p:cNvSpPr>
            <a:spLocks noGrp="1"/>
          </p:cNvSpPr>
          <p:nvPr>
            <p:ph type="body" sz="quarter" idx="143" hasCustomPrompt="1"/>
          </p:nvPr>
        </p:nvSpPr>
        <p:spPr>
          <a:xfrm>
            <a:off x="8722407" y="2103121"/>
            <a:ext cx="2341833" cy="365756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1300" b="1" i="0">
                <a:solidFill>
                  <a:schemeClr val="tx2"/>
                </a:solidFill>
                <a:latin typeface="Poppins Medium" pitchFamily="2" charset="77"/>
                <a:ea typeface="Inter Semi Bold" panose="020B0502030000000004" pitchFamily="34" charset="0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Column header</a:t>
            </a:r>
          </a:p>
        </p:txBody>
      </p:sp>
    </p:spTree>
    <p:extLst>
      <p:ext uri="{BB962C8B-B14F-4D97-AF65-F5344CB8AC3E}">
        <p14:creationId xmlns:p14="http://schemas.microsoft.com/office/powerpoint/2010/main" val="586578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F05CFAE-16FA-113C-D83E-818DB88D0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7000" y="-2667000"/>
            <a:ext cx="6858000" cy="12191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4" name="Rectángulo 2">
            <a:extLst>
              <a:ext uri="{FF2B5EF4-FFF2-40B4-BE49-F238E27FC236}">
                <a16:creationId xmlns:a16="http://schemas.microsoft.com/office/drawing/2014/main" id="{8E6BA163-1AE3-E318-1859-2D1A953EA5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827910" y="-2480072"/>
            <a:ext cx="6536180" cy="11818144"/>
          </a:xfrm>
          <a:prstGeom prst="roundRect">
            <a:avLst>
              <a:gd name="adj" fmla="val 1601"/>
            </a:avLst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D483BAFD-5965-F040-3C4E-BDAD80658B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53864" y="5938888"/>
            <a:ext cx="3185422" cy="40700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Job description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9A40720F-4E1B-2408-4E48-24536A201B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53864" y="5602563"/>
            <a:ext cx="3185422" cy="24301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Full name</a:t>
            </a:r>
          </a:p>
        </p:txBody>
      </p:sp>
      <p:sp>
        <p:nvSpPr>
          <p:cNvPr id="26" name="Platshållare för bild 25">
            <a:extLst>
              <a:ext uri="{FF2B5EF4-FFF2-40B4-BE49-F238E27FC236}">
                <a16:creationId xmlns:a16="http://schemas.microsoft.com/office/drawing/2014/main" id="{AA4459B1-F5F2-9653-F1A4-6DA8EF2CC88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88960" y="5375392"/>
            <a:ext cx="970504" cy="970504"/>
          </a:xfrm>
          <a:custGeom>
            <a:avLst/>
            <a:gdLst>
              <a:gd name="connsiteX0" fmla="*/ 625298 w 1250596"/>
              <a:gd name="connsiteY0" fmla="*/ 0 h 1250596"/>
              <a:gd name="connsiteX1" fmla="*/ 1250596 w 1250596"/>
              <a:gd name="connsiteY1" fmla="*/ 625298 h 1250596"/>
              <a:gd name="connsiteX2" fmla="*/ 625298 w 1250596"/>
              <a:gd name="connsiteY2" fmla="*/ 1250596 h 1250596"/>
              <a:gd name="connsiteX3" fmla="*/ 0 w 1250596"/>
              <a:gd name="connsiteY3" fmla="*/ 625298 h 1250596"/>
              <a:gd name="connsiteX4" fmla="*/ 625298 w 1250596"/>
              <a:gd name="connsiteY4" fmla="*/ 0 h 125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596" h="1250596">
                <a:moveTo>
                  <a:pt x="625298" y="0"/>
                </a:moveTo>
                <a:cubicBezTo>
                  <a:pt x="970641" y="0"/>
                  <a:pt x="1250596" y="279955"/>
                  <a:pt x="1250596" y="625298"/>
                </a:cubicBezTo>
                <a:cubicBezTo>
                  <a:pt x="1250596" y="970641"/>
                  <a:pt x="970641" y="1250596"/>
                  <a:pt x="625298" y="1250596"/>
                </a:cubicBezTo>
                <a:cubicBezTo>
                  <a:pt x="279955" y="1250596"/>
                  <a:pt x="0" y="970641"/>
                  <a:pt x="0" y="625298"/>
                </a:cubicBezTo>
                <a:cubicBezTo>
                  <a:pt x="0" y="279955"/>
                  <a:pt x="279955" y="0"/>
                  <a:pt x="625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8B36B2EE-E4F1-526C-3394-B406B69AA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623" y="2049176"/>
            <a:ext cx="6666752" cy="2759646"/>
          </a:xfrm>
        </p:spPr>
        <p:txBody>
          <a:bodyPr anchor="ctr"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3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”</a:t>
            </a:r>
            <a:r>
              <a:rPr lang="sv-SE" dirty="0" err="1">
                <a:effectLst/>
              </a:rPr>
              <a:t>Lorem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ipsum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dolor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sit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consectetur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dapibus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diam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sodales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nibh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eleifend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convallis</a:t>
            </a:r>
            <a:r>
              <a:rPr lang="sv-SE" dirty="0">
                <a:effectLst/>
              </a:rPr>
              <a:t>”</a:t>
            </a:r>
            <a:endParaRPr lang="en-GB" noProof="0" dirty="0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D214355-46A9-2852-C225-CC382CB10B72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421866" y="406353"/>
            <a:ext cx="386088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60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F2525AC-C359-D0F4-D0F4-694423824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áfico 2">
            <a:extLst>
              <a:ext uri="{FF2B5EF4-FFF2-40B4-BE49-F238E27FC236}">
                <a16:creationId xmlns:a16="http://schemas.microsoft.com/office/drawing/2014/main" id="{B7456B6E-0BF9-C734-B665-A66FE453477C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501578F1-C798-F3BA-E44A-85980BE58A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53864" y="5938888"/>
            <a:ext cx="3185422" cy="40700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Job description</a:t>
            </a:r>
          </a:p>
        </p:txBody>
      </p:sp>
      <p:sp>
        <p:nvSpPr>
          <p:cNvPr id="17" name="Marcador de texto 9">
            <a:extLst>
              <a:ext uri="{FF2B5EF4-FFF2-40B4-BE49-F238E27FC236}">
                <a16:creationId xmlns:a16="http://schemas.microsoft.com/office/drawing/2014/main" id="{F1038A67-0C6B-2779-7981-08B2E222E1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53864" y="5602563"/>
            <a:ext cx="3185422" cy="24301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8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Full name</a:t>
            </a:r>
          </a:p>
        </p:txBody>
      </p:sp>
      <p:sp>
        <p:nvSpPr>
          <p:cNvPr id="18" name="Platshållare för bild 25">
            <a:extLst>
              <a:ext uri="{FF2B5EF4-FFF2-40B4-BE49-F238E27FC236}">
                <a16:creationId xmlns:a16="http://schemas.microsoft.com/office/drawing/2014/main" id="{660A5E35-A3A6-968F-6E56-16FBE08BA15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88960" y="5375392"/>
            <a:ext cx="970504" cy="970504"/>
          </a:xfrm>
          <a:custGeom>
            <a:avLst/>
            <a:gdLst>
              <a:gd name="connsiteX0" fmla="*/ 625298 w 1250596"/>
              <a:gd name="connsiteY0" fmla="*/ 0 h 1250596"/>
              <a:gd name="connsiteX1" fmla="*/ 1250596 w 1250596"/>
              <a:gd name="connsiteY1" fmla="*/ 625298 h 1250596"/>
              <a:gd name="connsiteX2" fmla="*/ 625298 w 1250596"/>
              <a:gd name="connsiteY2" fmla="*/ 1250596 h 1250596"/>
              <a:gd name="connsiteX3" fmla="*/ 0 w 1250596"/>
              <a:gd name="connsiteY3" fmla="*/ 625298 h 1250596"/>
              <a:gd name="connsiteX4" fmla="*/ 625298 w 1250596"/>
              <a:gd name="connsiteY4" fmla="*/ 0 h 125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596" h="1250596">
                <a:moveTo>
                  <a:pt x="625298" y="0"/>
                </a:moveTo>
                <a:cubicBezTo>
                  <a:pt x="970641" y="0"/>
                  <a:pt x="1250596" y="279955"/>
                  <a:pt x="1250596" y="625298"/>
                </a:cubicBezTo>
                <a:cubicBezTo>
                  <a:pt x="1250596" y="970641"/>
                  <a:pt x="970641" y="1250596"/>
                  <a:pt x="625298" y="1250596"/>
                </a:cubicBezTo>
                <a:cubicBezTo>
                  <a:pt x="279955" y="1250596"/>
                  <a:pt x="0" y="970641"/>
                  <a:pt x="0" y="625298"/>
                </a:cubicBezTo>
                <a:cubicBezTo>
                  <a:pt x="0" y="279955"/>
                  <a:pt x="279955" y="0"/>
                  <a:pt x="625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19" name="Platshållare för text 7">
            <a:extLst>
              <a:ext uri="{FF2B5EF4-FFF2-40B4-BE49-F238E27FC236}">
                <a16:creationId xmlns:a16="http://schemas.microsoft.com/office/drawing/2014/main" id="{D7B4E7F1-DFE0-6032-DFA9-6B4AF37DBB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624" y="2049177"/>
            <a:ext cx="6666752" cy="2759646"/>
          </a:xfrm>
        </p:spPr>
        <p:txBody>
          <a:bodyPr anchor="ctr"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3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sv-SE" dirty="0">
                <a:effectLst/>
              </a:rPr>
              <a:t>”</a:t>
            </a:r>
            <a:r>
              <a:rPr lang="sv-SE" dirty="0" err="1">
                <a:effectLst/>
              </a:rPr>
              <a:t>Lorem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ipsum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dolor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sit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consectetur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dapibus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diam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amet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sodales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nibh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eleifend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pellentesque</a:t>
            </a:r>
            <a:r>
              <a:rPr lang="sv-SE" dirty="0">
                <a:effectLst/>
              </a:rPr>
              <a:t> </a:t>
            </a:r>
            <a:r>
              <a:rPr lang="sv-SE" dirty="0" err="1">
                <a:effectLst/>
              </a:rPr>
              <a:t>convallis</a:t>
            </a:r>
            <a:r>
              <a:rPr lang="sv-SE" dirty="0">
                <a:effectLst/>
              </a:rPr>
              <a:t>”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07452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9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cxnSp>
        <p:nvCxnSpPr>
          <p:cNvPr id="36" name="Rak 35">
            <a:extLst>
              <a:ext uri="{FF2B5EF4-FFF2-40B4-BE49-F238E27FC236}">
                <a16:creationId xmlns:a16="http://schemas.microsoft.com/office/drawing/2014/main" id="{FDBF1A0E-C353-52A9-32D2-34D52B0B16C9}"/>
              </a:ext>
            </a:extLst>
          </p:cNvPr>
          <p:cNvCxnSpPr>
            <a:cxnSpLocks/>
            <a:endCxn id="75" idx="2"/>
          </p:cNvCxnSpPr>
          <p:nvPr userDrawn="1"/>
        </p:nvCxnSpPr>
        <p:spPr>
          <a:xfrm flipH="1">
            <a:off x="771122" y="3905815"/>
            <a:ext cx="10481897" cy="5189"/>
          </a:xfrm>
          <a:prstGeom prst="line">
            <a:avLst/>
          </a:prstGeom>
          <a:ln w="19050">
            <a:solidFill>
              <a:srgbClr val="C4C4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Ellips 74">
            <a:extLst>
              <a:ext uri="{FF2B5EF4-FFF2-40B4-BE49-F238E27FC236}">
                <a16:creationId xmlns:a16="http://schemas.microsoft.com/office/drawing/2014/main" id="{3B93F017-E8A0-C28F-F5A1-4118EEFF71D5}"/>
              </a:ext>
            </a:extLst>
          </p:cNvPr>
          <p:cNvSpPr/>
          <p:nvPr userDrawn="1"/>
        </p:nvSpPr>
        <p:spPr>
          <a:xfrm>
            <a:off x="77112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6" name="Ellips 75">
            <a:extLst>
              <a:ext uri="{FF2B5EF4-FFF2-40B4-BE49-F238E27FC236}">
                <a16:creationId xmlns:a16="http://schemas.microsoft.com/office/drawing/2014/main" id="{038F1F61-0BFB-F403-F78F-10E9D6F834CB}"/>
              </a:ext>
            </a:extLst>
          </p:cNvPr>
          <p:cNvSpPr/>
          <p:nvPr userDrawn="1"/>
        </p:nvSpPr>
        <p:spPr>
          <a:xfrm>
            <a:off x="189492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7" name="Ellips 76">
            <a:extLst>
              <a:ext uri="{FF2B5EF4-FFF2-40B4-BE49-F238E27FC236}">
                <a16:creationId xmlns:a16="http://schemas.microsoft.com/office/drawing/2014/main" id="{82B64700-A78B-0565-D5A7-A499DEC1D697}"/>
              </a:ext>
            </a:extLst>
          </p:cNvPr>
          <p:cNvSpPr/>
          <p:nvPr userDrawn="1"/>
        </p:nvSpPr>
        <p:spPr>
          <a:xfrm>
            <a:off x="302571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8" name="Ellips 77">
            <a:extLst>
              <a:ext uri="{FF2B5EF4-FFF2-40B4-BE49-F238E27FC236}">
                <a16:creationId xmlns:a16="http://schemas.microsoft.com/office/drawing/2014/main" id="{4BCB2F84-2B06-1F92-0C86-BA5CD8236132}"/>
              </a:ext>
            </a:extLst>
          </p:cNvPr>
          <p:cNvSpPr/>
          <p:nvPr userDrawn="1"/>
        </p:nvSpPr>
        <p:spPr>
          <a:xfrm>
            <a:off x="415649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9" name="Ellips 78">
            <a:extLst>
              <a:ext uri="{FF2B5EF4-FFF2-40B4-BE49-F238E27FC236}">
                <a16:creationId xmlns:a16="http://schemas.microsoft.com/office/drawing/2014/main" id="{6EFC5836-F556-8214-750D-88788F0F5E4A}"/>
              </a:ext>
            </a:extLst>
          </p:cNvPr>
          <p:cNvSpPr/>
          <p:nvPr userDrawn="1"/>
        </p:nvSpPr>
        <p:spPr>
          <a:xfrm>
            <a:off x="528030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0" name="Ellips 79">
            <a:extLst>
              <a:ext uri="{FF2B5EF4-FFF2-40B4-BE49-F238E27FC236}">
                <a16:creationId xmlns:a16="http://schemas.microsoft.com/office/drawing/2014/main" id="{3BAE19FE-3272-B378-D36A-C947E6C1D2FB}"/>
              </a:ext>
            </a:extLst>
          </p:cNvPr>
          <p:cNvSpPr/>
          <p:nvPr userDrawn="1"/>
        </p:nvSpPr>
        <p:spPr>
          <a:xfrm>
            <a:off x="640410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1" name="Ellips 80">
            <a:extLst>
              <a:ext uri="{FF2B5EF4-FFF2-40B4-BE49-F238E27FC236}">
                <a16:creationId xmlns:a16="http://schemas.microsoft.com/office/drawing/2014/main" id="{7EE8057C-7491-F2F5-0E3F-4C29288BD13D}"/>
              </a:ext>
            </a:extLst>
          </p:cNvPr>
          <p:cNvSpPr/>
          <p:nvPr userDrawn="1"/>
        </p:nvSpPr>
        <p:spPr>
          <a:xfrm>
            <a:off x="7534892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2" name="Ellips 81">
            <a:extLst>
              <a:ext uri="{FF2B5EF4-FFF2-40B4-BE49-F238E27FC236}">
                <a16:creationId xmlns:a16="http://schemas.microsoft.com/office/drawing/2014/main" id="{5C284E81-7460-EF6B-9101-F3602CD4BB71}"/>
              </a:ext>
            </a:extLst>
          </p:cNvPr>
          <p:cNvSpPr/>
          <p:nvPr userDrawn="1"/>
        </p:nvSpPr>
        <p:spPr>
          <a:xfrm>
            <a:off x="8667777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3" name="Ellips 82">
            <a:extLst>
              <a:ext uri="{FF2B5EF4-FFF2-40B4-BE49-F238E27FC236}">
                <a16:creationId xmlns:a16="http://schemas.microsoft.com/office/drawing/2014/main" id="{43779285-6578-3F96-9716-D8FC9DBE8277}"/>
              </a:ext>
            </a:extLst>
          </p:cNvPr>
          <p:cNvSpPr/>
          <p:nvPr userDrawn="1"/>
        </p:nvSpPr>
        <p:spPr>
          <a:xfrm>
            <a:off x="9784478" y="38513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5689DF69-2FCA-7B02-C56B-5581D0D81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86316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5" name="Platshållare för text 13">
            <a:extLst>
              <a:ext uri="{FF2B5EF4-FFF2-40B4-BE49-F238E27FC236}">
                <a16:creationId xmlns:a16="http://schemas.microsoft.com/office/drawing/2014/main" id="{D20A237F-B75B-CBAD-2BEB-8F2CDA591C2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24619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E29EA79B-902D-B366-97A6-5610EE158BA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74524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7" name="Platshållare för text 13">
            <a:extLst>
              <a:ext uri="{FF2B5EF4-FFF2-40B4-BE49-F238E27FC236}">
                <a16:creationId xmlns:a16="http://schemas.microsoft.com/office/drawing/2014/main" id="{6BF77058-2BBC-459D-8530-2911FF3EB4F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20419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8" name="Platshållare för text 13">
            <a:extLst>
              <a:ext uri="{FF2B5EF4-FFF2-40B4-BE49-F238E27FC236}">
                <a16:creationId xmlns:a16="http://schemas.microsoft.com/office/drawing/2014/main" id="{4B55F47C-32DF-777F-EFCB-4361E7F278E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70324" y="2966931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4" name="Platshållare för text 13">
            <a:extLst>
              <a:ext uri="{FF2B5EF4-FFF2-40B4-BE49-F238E27FC236}">
                <a16:creationId xmlns:a16="http://schemas.microsoft.com/office/drawing/2014/main" id="{27421B45-B37F-246E-E9FE-768E06D7A50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908142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5" name="Platshållare för text 13">
            <a:extLst>
              <a:ext uri="{FF2B5EF4-FFF2-40B4-BE49-F238E27FC236}">
                <a16:creationId xmlns:a16="http://schemas.microsoft.com/office/drawing/2014/main" id="{25671EBA-36EF-2A48-9979-DA0EC1BB050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46445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6" name="Platshållare för text 13">
            <a:extLst>
              <a:ext uri="{FF2B5EF4-FFF2-40B4-BE49-F238E27FC236}">
                <a16:creationId xmlns:a16="http://schemas.microsoft.com/office/drawing/2014/main" id="{358DC79C-25A3-532A-8072-4E92305113C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396350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7" name="Platshållare för text 13">
            <a:extLst>
              <a:ext uri="{FF2B5EF4-FFF2-40B4-BE49-F238E27FC236}">
                <a16:creationId xmlns:a16="http://schemas.microsoft.com/office/drawing/2014/main" id="{4BC4538E-4D1B-0B26-45AC-274CEC6F616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42245" y="4598824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377B778F-54F1-25C3-CED8-559F59395AD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1122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C3E34EE-6E83-D347-FDA2-E8A859D87C9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014808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F55F56B2-17D2-4F30-2B46-6BADECA1FB9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274524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8257DC48-DF0E-E2D9-ACE5-747E691980A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20419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3BFBCEE3-6D04-D8C0-84C4-85ADBDC93C7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784479" y="2528539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9" name="Platshållare för text 4">
            <a:extLst>
              <a:ext uri="{FF2B5EF4-FFF2-40B4-BE49-F238E27FC236}">
                <a16:creationId xmlns:a16="http://schemas.microsoft.com/office/drawing/2014/main" id="{36DDDA69-BAFF-A580-843A-584B8ADDEDB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94927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0" name="Platshållare för text 4">
            <a:extLst>
              <a:ext uri="{FF2B5EF4-FFF2-40B4-BE49-F238E27FC236}">
                <a16:creationId xmlns:a16="http://schemas.microsoft.com/office/drawing/2014/main" id="{3E7E594E-7138-29FB-098B-9B5D207EBDB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138613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1" name="Platshållare för text 4">
            <a:extLst>
              <a:ext uri="{FF2B5EF4-FFF2-40B4-BE49-F238E27FC236}">
                <a16:creationId xmlns:a16="http://schemas.microsoft.com/office/drawing/2014/main" id="{42509EF3-F1B6-E1F5-7D3C-A12C487574F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398329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2" name="Platshållare för text 4">
            <a:extLst>
              <a:ext uri="{FF2B5EF4-FFF2-40B4-BE49-F238E27FC236}">
                <a16:creationId xmlns:a16="http://schemas.microsoft.com/office/drawing/2014/main" id="{7CB11588-1F15-AFC7-5D26-4BA522E04FD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44224" y="4162412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1" name="Platshållare för text 64">
            <a:extLst>
              <a:ext uri="{FF2B5EF4-FFF2-40B4-BE49-F238E27FC236}">
                <a16:creationId xmlns:a16="http://schemas.microsoft.com/office/drawing/2014/main" id="{C81ED7EC-4C96-4B76-7DA0-B6FB9B6759CB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850346" y="1104253"/>
            <a:ext cx="4114801" cy="23401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22" name="Platshållare för text 64">
            <a:extLst>
              <a:ext uri="{FF2B5EF4-FFF2-40B4-BE49-F238E27FC236}">
                <a16:creationId xmlns:a16="http://schemas.microsoft.com/office/drawing/2014/main" id="{19348530-4330-2166-8238-FED38E91DE6E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839474" y="1442944"/>
            <a:ext cx="9418321" cy="446165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rgbClr val="08254C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Process</a:t>
            </a:r>
            <a:endParaRPr lang="en-US" dirty="0"/>
          </a:p>
        </p:txBody>
      </p:sp>
      <p:pic>
        <p:nvPicPr>
          <p:cNvPr id="23" name="Gráfico 2">
            <a:extLst>
              <a:ext uri="{FF2B5EF4-FFF2-40B4-BE49-F238E27FC236}">
                <a16:creationId xmlns:a16="http://schemas.microsoft.com/office/drawing/2014/main" id="{4A7A2259-E052-716E-69AE-4F91DE1F930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333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6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CE3A94A0-4DFE-3918-814E-37938344AA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Platshållare för text 64">
            <a:extLst>
              <a:ext uri="{FF2B5EF4-FFF2-40B4-BE49-F238E27FC236}">
                <a16:creationId xmlns:a16="http://schemas.microsoft.com/office/drawing/2014/main" id="{4DE132BC-909B-80EA-FF33-29AF2049C7A0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850346" y="1104253"/>
            <a:ext cx="4114801" cy="23401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8" name="Platshållare för text 64">
            <a:extLst>
              <a:ext uri="{FF2B5EF4-FFF2-40B4-BE49-F238E27FC236}">
                <a16:creationId xmlns:a16="http://schemas.microsoft.com/office/drawing/2014/main" id="{76B15CCF-F0C8-1355-7977-65066CE93F95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839474" y="1442944"/>
            <a:ext cx="9418321" cy="446165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rgbClr val="08254C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endParaRPr lang="en-US" dirty="0"/>
          </a:p>
        </p:txBody>
      </p:sp>
      <p:cxnSp>
        <p:nvCxnSpPr>
          <p:cNvPr id="33" name="Rak 32">
            <a:extLst>
              <a:ext uri="{FF2B5EF4-FFF2-40B4-BE49-F238E27FC236}">
                <a16:creationId xmlns:a16="http://schemas.microsoft.com/office/drawing/2014/main" id="{6958F8E4-DEE0-341C-6E17-170346042992}"/>
              </a:ext>
            </a:extLst>
          </p:cNvPr>
          <p:cNvCxnSpPr>
            <a:cxnSpLocks/>
          </p:cNvCxnSpPr>
          <p:nvPr userDrawn="1"/>
        </p:nvCxnSpPr>
        <p:spPr>
          <a:xfrm>
            <a:off x="850346" y="4144009"/>
            <a:ext cx="10410321" cy="0"/>
          </a:xfrm>
          <a:prstGeom prst="line">
            <a:avLst/>
          </a:prstGeom>
          <a:ln>
            <a:solidFill>
              <a:srgbClr val="C4C4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lips 33">
            <a:extLst>
              <a:ext uri="{FF2B5EF4-FFF2-40B4-BE49-F238E27FC236}">
                <a16:creationId xmlns:a16="http://schemas.microsoft.com/office/drawing/2014/main" id="{74DB92C4-4028-E3C4-B28B-366C2189690C}"/>
              </a:ext>
            </a:extLst>
          </p:cNvPr>
          <p:cNvSpPr/>
          <p:nvPr userDrawn="1"/>
        </p:nvSpPr>
        <p:spPr>
          <a:xfrm>
            <a:off x="839474" y="4093285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8" name="Ellips 37">
            <a:extLst>
              <a:ext uri="{FF2B5EF4-FFF2-40B4-BE49-F238E27FC236}">
                <a16:creationId xmlns:a16="http://schemas.microsoft.com/office/drawing/2014/main" id="{DC9F00BD-8B06-C0EA-F504-8EB874EAD875}"/>
              </a:ext>
            </a:extLst>
          </p:cNvPr>
          <p:cNvSpPr/>
          <p:nvPr userDrawn="1"/>
        </p:nvSpPr>
        <p:spPr>
          <a:xfrm>
            <a:off x="2091780" y="4093285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41" name="Platshållare för text 13">
            <a:extLst>
              <a:ext uri="{FF2B5EF4-FFF2-40B4-BE49-F238E27FC236}">
                <a16:creationId xmlns:a16="http://schemas.microsoft.com/office/drawing/2014/main" id="{97FE9126-B9AC-510C-8AA0-A73C88C0FA7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0346" y="321960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2" name="Platshållare för text 4">
            <a:extLst>
              <a:ext uri="{FF2B5EF4-FFF2-40B4-BE49-F238E27FC236}">
                <a16:creationId xmlns:a16="http://schemas.microsoft.com/office/drawing/2014/main" id="{FE644F81-509D-7812-C6C0-4BFB0BA46E6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0346" y="278120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43" name="Platshållare för text 13">
            <a:extLst>
              <a:ext uri="{FF2B5EF4-FFF2-40B4-BE49-F238E27FC236}">
                <a16:creationId xmlns:a16="http://schemas.microsoft.com/office/drawing/2014/main" id="{48CA5E21-87ED-8EFF-2C97-0431F88C360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094634" y="482826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4" name="Platshållare för text 4">
            <a:extLst>
              <a:ext uri="{FF2B5EF4-FFF2-40B4-BE49-F238E27FC236}">
                <a16:creationId xmlns:a16="http://schemas.microsoft.com/office/drawing/2014/main" id="{B2F344C7-DDB5-D0D2-599C-70C74249222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091780" y="438986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45" name="Ellips 44">
            <a:extLst>
              <a:ext uri="{FF2B5EF4-FFF2-40B4-BE49-F238E27FC236}">
                <a16:creationId xmlns:a16="http://schemas.microsoft.com/office/drawing/2014/main" id="{67F0575A-4882-A847-4D69-67435C1DB4EF}"/>
              </a:ext>
            </a:extLst>
          </p:cNvPr>
          <p:cNvSpPr/>
          <p:nvPr userDrawn="1"/>
        </p:nvSpPr>
        <p:spPr>
          <a:xfrm>
            <a:off x="3765853" y="4084357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46" name="Platshållare för text 13">
            <a:extLst>
              <a:ext uri="{FF2B5EF4-FFF2-40B4-BE49-F238E27FC236}">
                <a16:creationId xmlns:a16="http://schemas.microsoft.com/office/drawing/2014/main" id="{1661D577-4AA1-825E-BABA-4582E5CF5D12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821335" y="321960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7" name="Platshållare för text 4">
            <a:extLst>
              <a:ext uri="{FF2B5EF4-FFF2-40B4-BE49-F238E27FC236}">
                <a16:creationId xmlns:a16="http://schemas.microsoft.com/office/drawing/2014/main" id="{13809E5D-EFF9-DA12-5A79-15657081EFA4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3821335" y="278120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48" name="Ellips 47">
            <a:extLst>
              <a:ext uri="{FF2B5EF4-FFF2-40B4-BE49-F238E27FC236}">
                <a16:creationId xmlns:a16="http://schemas.microsoft.com/office/drawing/2014/main" id="{C4396741-8A2D-B3A2-91D0-536152ED39C1}"/>
              </a:ext>
            </a:extLst>
          </p:cNvPr>
          <p:cNvSpPr/>
          <p:nvPr userDrawn="1"/>
        </p:nvSpPr>
        <p:spPr>
          <a:xfrm>
            <a:off x="5439926" y="4093995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50" name="Platshållare för text 13">
            <a:extLst>
              <a:ext uri="{FF2B5EF4-FFF2-40B4-BE49-F238E27FC236}">
                <a16:creationId xmlns:a16="http://schemas.microsoft.com/office/drawing/2014/main" id="{4BB6C844-F8E3-C6AD-976D-08D407A0CA20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5447514" y="482826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2" name="Platshållare för text 4">
            <a:extLst>
              <a:ext uri="{FF2B5EF4-FFF2-40B4-BE49-F238E27FC236}">
                <a16:creationId xmlns:a16="http://schemas.microsoft.com/office/drawing/2014/main" id="{C747A6BB-7A51-016A-C8B4-B43FB8A029A9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5444660" y="438986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3" name="Ellips 52">
            <a:extLst>
              <a:ext uri="{FF2B5EF4-FFF2-40B4-BE49-F238E27FC236}">
                <a16:creationId xmlns:a16="http://schemas.microsoft.com/office/drawing/2014/main" id="{49145EE2-0B0F-1F53-467E-0C87B6C5DCFA}"/>
              </a:ext>
            </a:extLst>
          </p:cNvPr>
          <p:cNvSpPr/>
          <p:nvPr userDrawn="1"/>
        </p:nvSpPr>
        <p:spPr>
          <a:xfrm>
            <a:off x="7113999" y="4084357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54" name="Platshållare för text 13">
            <a:extLst>
              <a:ext uri="{FF2B5EF4-FFF2-40B4-BE49-F238E27FC236}">
                <a16:creationId xmlns:a16="http://schemas.microsoft.com/office/drawing/2014/main" id="{24EF350C-6287-9E0C-966B-5BC21117CCA9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7113999" y="321960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5" name="Platshållare för text 4">
            <a:extLst>
              <a:ext uri="{FF2B5EF4-FFF2-40B4-BE49-F238E27FC236}">
                <a16:creationId xmlns:a16="http://schemas.microsoft.com/office/drawing/2014/main" id="{1BB86C98-FBC9-0C19-B49C-F1BC3E298E41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7113999" y="278120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6" name="Ellips 55">
            <a:extLst>
              <a:ext uri="{FF2B5EF4-FFF2-40B4-BE49-F238E27FC236}">
                <a16:creationId xmlns:a16="http://schemas.microsoft.com/office/drawing/2014/main" id="{A148DC8B-FBF2-E7FC-F932-5DC974936DC1}"/>
              </a:ext>
            </a:extLst>
          </p:cNvPr>
          <p:cNvSpPr/>
          <p:nvPr userDrawn="1"/>
        </p:nvSpPr>
        <p:spPr>
          <a:xfrm>
            <a:off x="8788072" y="409968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57" name="Platshållare för text 13">
            <a:extLst>
              <a:ext uri="{FF2B5EF4-FFF2-40B4-BE49-F238E27FC236}">
                <a16:creationId xmlns:a16="http://schemas.microsoft.com/office/drawing/2014/main" id="{F8780E6B-27B6-0AC6-0B92-C26D41800F63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8790926" y="4828261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8" name="Platshållare för text 4">
            <a:extLst>
              <a:ext uri="{FF2B5EF4-FFF2-40B4-BE49-F238E27FC236}">
                <a16:creationId xmlns:a16="http://schemas.microsoft.com/office/drawing/2014/main" id="{84A77290-91F8-4F80-1323-DE2B4B606A54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8788072" y="4389869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27466771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5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5689DF69-2FCA-7B02-C56B-5581D0D81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9474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C2F238C3-8234-079B-6721-DBBEDEB399F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0346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CE3A94A0-4DFE-3918-814E-37938344AA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7" name="Platshållare för text 64">
            <a:extLst>
              <a:ext uri="{FF2B5EF4-FFF2-40B4-BE49-F238E27FC236}">
                <a16:creationId xmlns:a16="http://schemas.microsoft.com/office/drawing/2014/main" id="{4DE132BC-909B-80EA-FF33-29AF2049C7A0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850346" y="1104253"/>
            <a:ext cx="4114801" cy="23401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200" b="0" i="0">
                <a:solidFill>
                  <a:srgbClr val="08254C"/>
                </a:solidFill>
                <a:latin typeface="Inter" panose="020B0502030000000004" pitchFamily="34" charset="0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topic</a:t>
            </a:r>
            <a:endParaRPr lang="en-US" dirty="0"/>
          </a:p>
        </p:txBody>
      </p:sp>
      <p:sp>
        <p:nvSpPr>
          <p:cNvPr id="8" name="Platshållare för text 64">
            <a:extLst>
              <a:ext uri="{FF2B5EF4-FFF2-40B4-BE49-F238E27FC236}">
                <a16:creationId xmlns:a16="http://schemas.microsoft.com/office/drawing/2014/main" id="{76B15CCF-F0C8-1355-7977-65066CE93F95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839474" y="1442944"/>
            <a:ext cx="4125673" cy="84208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400" b="0" i="0">
                <a:solidFill>
                  <a:srgbClr val="08254C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 goes </a:t>
            </a:r>
            <a:r>
              <a:rPr lang="sv-SE" dirty="0" err="1"/>
              <a:t>here</a:t>
            </a:r>
            <a:r>
              <a:rPr lang="sv-SE" dirty="0"/>
              <a:t> in </a:t>
            </a:r>
            <a:r>
              <a:rPr lang="sv-SE" dirty="0" err="1"/>
              <a:t>one</a:t>
            </a:r>
            <a:r>
              <a:rPr lang="sv-SE" dirty="0"/>
              <a:t> </a:t>
            </a:r>
          </a:p>
          <a:p>
            <a:pPr lvl="0"/>
            <a:r>
              <a:rPr lang="sv-SE" dirty="0"/>
              <a:t>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endParaRPr lang="en-US" dirty="0"/>
          </a:p>
        </p:txBody>
      </p:sp>
      <p:cxnSp>
        <p:nvCxnSpPr>
          <p:cNvPr id="20" name="Rak 19">
            <a:extLst>
              <a:ext uri="{FF2B5EF4-FFF2-40B4-BE49-F238E27FC236}">
                <a16:creationId xmlns:a16="http://schemas.microsoft.com/office/drawing/2014/main" id="{1F676CAD-90E3-C555-5F15-A6D50DE7CB5D}"/>
              </a:ext>
            </a:extLst>
          </p:cNvPr>
          <p:cNvCxnSpPr>
            <a:cxnSpLocks/>
          </p:cNvCxnSpPr>
          <p:nvPr userDrawn="1"/>
        </p:nvCxnSpPr>
        <p:spPr>
          <a:xfrm>
            <a:off x="850346" y="3091376"/>
            <a:ext cx="10410321" cy="0"/>
          </a:xfrm>
          <a:prstGeom prst="line">
            <a:avLst/>
          </a:prstGeom>
          <a:ln>
            <a:solidFill>
              <a:srgbClr val="C4C4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lips 22">
            <a:extLst>
              <a:ext uri="{FF2B5EF4-FFF2-40B4-BE49-F238E27FC236}">
                <a16:creationId xmlns:a16="http://schemas.microsoft.com/office/drawing/2014/main" id="{CEE8733D-B5FE-F784-838B-3B37641FC370}"/>
              </a:ext>
            </a:extLst>
          </p:cNvPr>
          <p:cNvSpPr/>
          <p:nvPr userDrawn="1"/>
        </p:nvSpPr>
        <p:spPr>
          <a:xfrm>
            <a:off x="839474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A54CA463-D9A0-2360-9985-3384457308AE}"/>
              </a:ext>
            </a:extLst>
          </p:cNvPr>
          <p:cNvSpPr/>
          <p:nvPr userDrawn="1"/>
        </p:nvSpPr>
        <p:spPr>
          <a:xfrm>
            <a:off x="3463706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5" name="Platshållare för text 13">
            <a:extLst>
              <a:ext uri="{FF2B5EF4-FFF2-40B4-BE49-F238E27FC236}">
                <a16:creationId xmlns:a16="http://schemas.microsoft.com/office/drawing/2014/main" id="{91FBCBD9-91A1-4AA7-1060-CA97ACC8BF10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463706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26" name="Platshållare för text 4">
            <a:extLst>
              <a:ext uri="{FF2B5EF4-FFF2-40B4-BE49-F238E27FC236}">
                <a16:creationId xmlns:a16="http://schemas.microsoft.com/office/drawing/2014/main" id="{2DEBABFE-1AED-2497-FED7-FCF2A76A21F2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3474578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A8A2DCF4-2857-D930-913A-316ABC104491}"/>
              </a:ext>
            </a:extLst>
          </p:cNvPr>
          <p:cNvSpPr/>
          <p:nvPr userDrawn="1"/>
        </p:nvSpPr>
        <p:spPr>
          <a:xfrm>
            <a:off x="6087938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8" name="Platshållare för text 13">
            <a:extLst>
              <a:ext uri="{FF2B5EF4-FFF2-40B4-BE49-F238E27FC236}">
                <a16:creationId xmlns:a16="http://schemas.microsoft.com/office/drawing/2014/main" id="{E3148E83-1AEA-41F7-E006-BAF35D887A8B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6087938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29" name="Platshållare för text 4">
            <a:extLst>
              <a:ext uri="{FF2B5EF4-FFF2-40B4-BE49-F238E27FC236}">
                <a16:creationId xmlns:a16="http://schemas.microsoft.com/office/drawing/2014/main" id="{94274AE5-B19E-FAED-36AE-70612F13B3FC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6098810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F7134468-D50B-C663-65AE-6BFC711E8A02}"/>
              </a:ext>
            </a:extLst>
          </p:cNvPr>
          <p:cNvSpPr/>
          <p:nvPr userDrawn="1"/>
        </p:nvSpPr>
        <p:spPr>
          <a:xfrm>
            <a:off x="8723042" y="3040652"/>
            <a:ext cx="119304" cy="119304"/>
          </a:xfrm>
          <a:prstGeom prst="ellipse">
            <a:avLst/>
          </a:prstGeom>
          <a:solidFill>
            <a:srgbClr val="08254C"/>
          </a:solidFill>
          <a:ln w="0" cap="flat">
            <a:solidFill>
              <a:srgbClr val="08254C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1" name="Platshållare för text 13">
            <a:extLst>
              <a:ext uri="{FF2B5EF4-FFF2-40B4-BE49-F238E27FC236}">
                <a16:creationId xmlns:a16="http://schemas.microsoft.com/office/drawing/2014/main" id="{705B231D-6AE7-04C3-8DCE-542617CF5F8B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8723042" y="3915579"/>
            <a:ext cx="2462526" cy="1982832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rgbClr val="08254C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</a:t>
            </a:r>
          </a:p>
        </p:txBody>
      </p:sp>
      <p:sp>
        <p:nvSpPr>
          <p:cNvPr id="32" name="Platshållare för text 4">
            <a:extLst>
              <a:ext uri="{FF2B5EF4-FFF2-40B4-BE49-F238E27FC236}">
                <a16:creationId xmlns:a16="http://schemas.microsoft.com/office/drawing/2014/main" id="{384789AB-91E2-1BA4-E279-5908BFFABA73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8733914" y="3369315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rgbClr val="08254C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37138788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ov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68C66A8D-18EA-71E4-7949-C08D93F40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39F7CD07-200C-95AD-F6CB-189A179176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2194" y="2373016"/>
            <a:ext cx="8867611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66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over image</a:t>
            </a:r>
          </a:p>
        </p:txBody>
      </p:sp>
      <p:pic>
        <p:nvPicPr>
          <p:cNvPr id="7" name="Gráfico 2">
            <a:extLst>
              <a:ext uri="{FF2B5EF4-FFF2-40B4-BE49-F238E27FC236}">
                <a16:creationId xmlns:a16="http://schemas.microsoft.com/office/drawing/2014/main" id="{22FBB7E0-E47C-A18C-8E42-781A6C712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729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2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A4464B07-6190-4C00-F3D2-3C1839E37B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560694EE-893E-C754-448E-EC1B004C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9289" y="2373024"/>
            <a:ext cx="8413422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44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only </a:t>
            </a:r>
            <a:br>
              <a:rPr lang="en-GB" noProof="0" dirty="0"/>
            </a:br>
            <a:r>
              <a:rPr lang="en-GB" noProof="0" dirty="0"/>
              <a:t>in one or two lines</a:t>
            </a: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846ACEB1-C244-93C8-469E-30FFE4B6E1EB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318979" y="270429"/>
            <a:ext cx="386088" cy="3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296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3">
    <p:bg>
      <p:bgPr>
        <a:gradFill>
          <a:gsLst>
            <a:gs pos="1000">
              <a:srgbClr val="B2D5D2"/>
            </a:gs>
            <a:gs pos="60000">
              <a:srgbClr val="F1F1F1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978A57D-5B70-4D5D-DDBD-86FAADBA76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2">
            <a:extLst>
              <a:ext uri="{FF2B5EF4-FFF2-40B4-BE49-F238E27FC236}">
                <a16:creationId xmlns:a16="http://schemas.microsoft.com/office/drawing/2014/main" id="{9C14C895-8D77-2A75-DE6B-AA22FCD602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316785" y="270429"/>
            <a:ext cx="390476" cy="386088"/>
          </a:xfrm>
          <a:prstGeom prst="rect">
            <a:avLst/>
          </a:prstGeom>
        </p:spPr>
      </p:pic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2EF43CC0-F1F7-FD23-0E25-F2DF0E7A0F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9289" y="2373024"/>
            <a:ext cx="8413422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4400" b="0" i="0">
                <a:solidFill>
                  <a:schemeClr val="accent2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only </a:t>
            </a:r>
            <a:br>
              <a:rPr lang="en-GB" noProof="0" dirty="0"/>
            </a:br>
            <a:r>
              <a:rPr lang="en-GB" noProof="0" dirty="0"/>
              <a:t>in one or two lines</a:t>
            </a:r>
          </a:p>
        </p:txBody>
      </p:sp>
    </p:spTree>
    <p:extLst>
      <p:ext uri="{BB962C8B-B14F-4D97-AF65-F5344CB8AC3E}">
        <p14:creationId xmlns:p14="http://schemas.microsoft.com/office/powerpoint/2010/main" val="33257265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754"/>
            <a:ext cx="12192003" cy="6857246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E8A85097-7EF1-B901-F7F8-A547ACBFE27E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438398" y="3761503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5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500" dirty="0"/>
              <a:t>Subtitle or closing message goes here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90A032F9-4CBE-5221-FEB5-E007299E1D7E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2065282" y="5975651"/>
            <a:ext cx="2407615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25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/>
              <a:t>Email address goes here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3F2C16F5-A978-DC1E-028F-908E7B12D363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4930097" y="5975651"/>
            <a:ext cx="2407615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25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/>
              <a:t>Phone number goes here</a:t>
            </a: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3A96BA50-B49F-2B87-E373-9EF2C244950D}"/>
              </a:ext>
            </a:extLst>
          </p:cNvPr>
          <p:cNvSpPr>
            <a:spLocks noGrp="1"/>
          </p:cNvSpPr>
          <p:nvPr>
            <p:ph type="body" idx="105" hasCustomPrompt="1"/>
          </p:nvPr>
        </p:nvSpPr>
        <p:spPr>
          <a:xfrm>
            <a:off x="7795827" y="5975651"/>
            <a:ext cx="2407615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ctr">
              <a:buNone/>
              <a:defRPr lang="en-US" sz="125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/>
              <a:t>Website goes here</a:t>
            </a:r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B1E625E8-9CBA-1FCA-D282-F05E281FB6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8399" y="2373024"/>
            <a:ext cx="7315200" cy="124301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80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007389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10272421" y="280882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90A032F9-4CBE-5221-FEB5-E007299E1D7E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434452" y="5813082"/>
            <a:ext cx="2966348" cy="245655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4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50" dirty="0" err="1"/>
              <a:t>writeyouremailhere@winningtemp.com</a:t>
            </a:r>
            <a:endParaRPr lang="en-US" sz="125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3F2C16F5-A978-DC1E-028F-908E7B12D363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3434453" y="5328069"/>
            <a:ext cx="1597422" cy="30871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indent="0" algn="l">
              <a:buNone/>
              <a:defRPr lang="en-US" sz="14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marL="0" indent="0" algn="ctr">
              <a:buNone/>
            </a:pPr>
            <a:r>
              <a:rPr lang="sv-SE" sz="1200" dirty="0"/>
              <a:t>+46(0) 71 234 56 78</a:t>
            </a:r>
            <a:endParaRPr lang="en-US" sz="1250" dirty="0"/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FD92B381-7595-A0E8-6B22-22666D98E9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67743" y="2373024"/>
            <a:ext cx="7134968" cy="1243012"/>
          </a:xfr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80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Thank you!</a:t>
            </a: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1FA88895-9070-C2E9-4E77-95CFCC4A0C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31542" y="5328069"/>
            <a:ext cx="215166" cy="308716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D761FB26-C164-B3B2-156E-D2CBB8D6BB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00910" y="5841985"/>
            <a:ext cx="270940" cy="216752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E546AA6C-4F63-E4FC-11DE-AE481FD2E3A0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1" y="-10"/>
            <a:ext cx="2290857" cy="6858005"/>
          </a:xfrm>
          <a:custGeom>
            <a:avLst/>
            <a:gdLst>
              <a:gd name="csX0" fmla="*/ 0 w 2290857"/>
              <a:gd name="csY0" fmla="*/ 0 h 6858009"/>
              <a:gd name="csX1" fmla="*/ 2109708 w 2290857"/>
              <a:gd name="csY1" fmla="*/ 0 h 6858009"/>
              <a:gd name="csX2" fmla="*/ 2290857 w 2290857"/>
              <a:gd name="csY2" fmla="*/ 181149 h 6858009"/>
              <a:gd name="csX3" fmla="*/ 2290857 w 2290857"/>
              <a:gd name="csY3" fmla="*/ 6676860 h 6858009"/>
              <a:gd name="csX4" fmla="*/ 2109708 w 2290857"/>
              <a:gd name="csY4" fmla="*/ 6858009 h 6858009"/>
              <a:gd name="csX5" fmla="*/ 0 w 2290857"/>
              <a:gd name="csY5" fmla="*/ 6858009 h 68580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90857" h="6858009">
                <a:moveTo>
                  <a:pt x="0" y="0"/>
                </a:moveTo>
                <a:lnTo>
                  <a:pt x="2109708" y="0"/>
                </a:lnTo>
                <a:cubicBezTo>
                  <a:pt x="2209754" y="0"/>
                  <a:pt x="2290857" y="81103"/>
                  <a:pt x="2290857" y="181149"/>
                </a:cubicBezTo>
                <a:lnTo>
                  <a:pt x="2290857" y="6676860"/>
                </a:lnTo>
                <a:cubicBezTo>
                  <a:pt x="2290857" y="6776906"/>
                  <a:pt x="2209754" y="6858009"/>
                  <a:pt x="2109708" y="6858009"/>
                </a:cubicBezTo>
                <a:lnTo>
                  <a:pt x="0" y="68580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85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0825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8DA04BA-537D-5D25-D6FA-729539D70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03700" y="1752600"/>
            <a:ext cx="7988300" cy="5105400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395112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FD92B381-7595-A0E8-6B22-22666D98E9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7919" y="1689634"/>
            <a:ext cx="4878081" cy="1055976"/>
          </a:xfr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6600" b="0" i="0">
                <a:solidFill>
                  <a:schemeClr val="bg1"/>
                </a:solidFill>
                <a:latin typeface="Poppins Medium" panose="00000600000000000000" pitchFamily="2" charset="77"/>
                <a:cs typeface="Poppins Medium" panose="00000600000000000000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Thank you!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7CB5FE0D-BFBC-BDCF-8788-B078746012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919" y="3037447"/>
            <a:ext cx="4878081" cy="620424"/>
          </a:xfrm>
        </p:spPr>
        <p:txBody>
          <a:bodyPr/>
          <a:lstStyle>
            <a:lvl1pPr marL="0" indent="0">
              <a:buClr>
                <a:srgbClr val="08254C"/>
              </a:buClr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100" b="0" i="0">
                <a:solidFill>
                  <a:srgbClr val="08254C"/>
                </a:solidFill>
                <a:cs typeface="Poppins" pitchFamily="2" charset="77"/>
              </a:defRPr>
            </a:lvl2pPr>
            <a:lvl3pPr marL="10858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3pPr>
            <a:lvl4pPr marL="15430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4pPr>
            <a:lvl5pPr marL="2000250" indent="-171450">
              <a:buClr>
                <a:srgbClr val="08254C"/>
              </a:buClr>
              <a:buFont typeface="Arial" panose="020B0604020202020204" pitchFamily="34" charset="0"/>
              <a:buChar char="•"/>
              <a:defRPr sz="1000" b="0" i="0">
                <a:solidFill>
                  <a:srgbClr val="08254C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, </a:t>
            </a:r>
            <a:r>
              <a:rPr lang="en-GB" noProof="0" dirty="0" err="1"/>
              <a:t>sed</a:t>
            </a:r>
            <a:r>
              <a:rPr lang="en-GB" noProof="0" dirty="0"/>
              <a:t> do </a:t>
            </a:r>
            <a:r>
              <a:rPr lang="en-GB" noProof="0" dirty="0" err="1"/>
              <a:t>eiusmod</a:t>
            </a:r>
            <a:r>
              <a:rPr lang="en-GB" noProof="0" dirty="0"/>
              <a:t> </a:t>
            </a:r>
            <a:r>
              <a:rPr lang="en-GB" noProof="0" dirty="0" err="1"/>
              <a:t>tempor</a:t>
            </a:r>
            <a:r>
              <a:rPr lang="en-GB" noProof="0" dirty="0"/>
              <a:t> </a:t>
            </a:r>
            <a:r>
              <a:rPr lang="en-GB" noProof="0" dirty="0" err="1"/>
              <a:t>incididunt</a:t>
            </a:r>
            <a:r>
              <a:rPr lang="en-GB" noProof="0" dirty="0"/>
              <a:t> </a:t>
            </a:r>
            <a:r>
              <a:rPr lang="en-GB" noProof="0" dirty="0" err="1"/>
              <a:t>ut</a:t>
            </a:r>
            <a:r>
              <a:rPr lang="en-GB" noProof="0" dirty="0"/>
              <a:t> labore et dolore.</a:t>
            </a:r>
          </a:p>
        </p:txBody>
      </p:sp>
    </p:spTree>
    <p:extLst>
      <p:ext uri="{BB962C8B-B14F-4D97-AF65-F5344CB8AC3E}">
        <p14:creationId xmlns:p14="http://schemas.microsoft.com/office/powerpoint/2010/main" val="89185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sv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sv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sv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sv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.sv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.sv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.sv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.sv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1.svg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0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179" r:id="rId2"/>
    <p:sldLayoutId id="214748379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 userDrawn="1">
          <p15:clr>
            <a:srgbClr val="F26B43"/>
          </p15:clr>
        </p15:guide>
        <p15:guide id="4" orient="horz" pos="3816" userDrawn="1">
          <p15:clr>
            <a:srgbClr val="F26B43"/>
          </p15:clr>
        </p15:guide>
        <p15:guide id="5" pos="7333" userDrawn="1">
          <p15:clr>
            <a:srgbClr val="F26B43"/>
          </p15:clr>
        </p15:guide>
        <p15:guide id="6" orient="horz" pos="32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6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178" r:id="rId2"/>
    <p:sldLayoutId id="2147484250" r:id="rId3"/>
    <p:sldLayoutId id="214748424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4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187" r:id="rId2"/>
    <p:sldLayoutId id="2147484174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36" r:id="rId2"/>
    <p:sldLayoutId id="2147484317" r:id="rId3"/>
    <p:sldLayoutId id="214748421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7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5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26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3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2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0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2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3877" r:id="rId2"/>
    <p:sldLayoutId id="214748418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5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934" r:id="rId2"/>
    <p:sldLayoutId id="214748431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0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241" r:id="rId2"/>
    <p:sldLayoutId id="214748424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CPR: Creatives on LinkedIn and Meta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Campaign Performance Review · 5 – 14 October 2026 · what changed since the review on 5 October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short version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LinkedIn spent 29% more (24 967 SEK) for fewer clicks and sign-ups: 8 at 3 121 SEK. The extra money went to a new conversation ad (4 432 SEK, 1 click) and the G2-quote GIFs in DK&amp;FI (6 685 SEK, 26 clicks at 257 SEK).</a:t>
            </a:r>
          </a:p>
          <a:p>
            <a:r>
              <a:t>The “7 things” GIF still carries lead gen (5 of 8 sign-ups) at 506 SEK each — over the 350 SEK fatigue line. Its successors launched on 14 October; no data yet.</a:t>
            </a:r>
          </a:p>
          <a:p>
            <a:r>
              <a:t>Of the five 5-October actions, the successors are done; the GIF test moved market instead of widening, the NO Boost spent 1 461 SEK against a 1 000 SEK cap, and Meta's lead ads paused at their budget ceiling on 13 October.</a:t>
            </a:r>
          </a:p>
          <a:p>
            <a:r>
              <a:t>Video and document ads remain the traffic engine (52 clicks at 41 SEK, 24 at 93 SEK). The two creatives flagged in September spent nothing.</a:t>
            </a:r>
          </a:p>
          <a:p>
            <a:r>
              <a:t>Meta: 28% less spend, more clicks (366), 24 lead-form sign-ups at 86 SEK — a sixth of LinkedIn's price — until the budget ceiling paused them. The NO Sommergraf video buys link clicks at 4 SEK.</a:t>
            </a:r>
          </a:p>
          <a:p>
            <a:r>
              <a:t>HubSpot booked 11 demos (5 from paid search); none traces back to LinkedIn or Meta. The BOFU GIFs are judged on clicks: 26 of the agreed 300 so far.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Ten days since the last CPR — what the creatives did on LinkedIn and Meta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this review covers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LinkedIn since the last CPR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October's actions revisited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LinkedIn creatives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Format scorecard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Meta: account and creatives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What we do next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 wrap="none" lIns="0" rIns="0"/>
          <a:lstStyle/>
          <a:p>
            <a:r>
              <a:t>01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/>
        <p:txBody>
          <a:bodyPr wrap="none" lIns="0" rIns="0"/>
          <a:lstStyle/>
          <a:p>
            <a:r>
              <a:t>02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/>
        <p:txBody>
          <a:bodyPr wrap="none" lIns="0" rIns="0"/>
          <a:lstStyle/>
          <a:p>
            <a:r>
              <a:t>03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/>
          </p:nvPr>
        </p:nvSpPr>
        <p:spPr/>
        <p:txBody>
          <a:bodyPr wrap="none" lIns="0" rIns="0"/>
          <a:lstStyle/>
          <a:p>
            <a:r>
              <a:t>04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/>
        <p:txBody>
          <a:bodyPr wrap="none" lIns="0" rIns="0"/>
          <a:lstStyle/>
          <a:p>
            <a:r>
              <a:t>05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6"/>
          </p:nvPr>
        </p:nvSpPr>
        <p:spPr/>
        <p:txBody>
          <a:bodyPr wrap="none" lIns="0" rIns="0"/>
          <a:lstStyle/>
          <a:p>
            <a:r>
              <a:t>06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LinkedIn since the last CPR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>
                <a:solidFill>
                  <a:srgbClr val="08254C"/>
                </a:solidFill>
                <a:latin typeface="Poppins"/>
              </a:rPr>
              <a:t>More spend, fewer clicks and sign-ups, costlier everything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70432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35024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5024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24 967 SEK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+29% vs previous 10 days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19 328 SEK previous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5314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19906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CLICKS · CTR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9906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214 · 0.19%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9906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133 landing-page clicks · 117 SEK per click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243 · 0.24% previous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0196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04788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LEAD-GEN SIGN-UPS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4788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4788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3 121 SEK each · 5 from the “7 things” GIF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10 · 1 933 SEK previous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25078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789670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DEMOS BOOKED (HUBSPOT)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89670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9670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5 paid search · 0 paid social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8 previous · 0 paid social</a:t>
            </a:r>
          </a:p>
        </p:txBody>
      </p:sp>
      <p:graphicFrame>
        <p:nvGraphicFramePr>
          <p:cNvPr id="20" name="Chart 19"/>
          <p:cNvGraphicFramePr>
            <a:graphicFrameLocks noGrp="1"/>
          </p:cNvGraphicFramePr>
          <p:nvPr/>
        </p:nvGraphicFramePr>
        <p:xfrm>
          <a:off x="1170432" y="4480560"/>
          <a:ext cx="0" cy="169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170432" y="4224528"/>
            <a:ext cx="4786884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Spend per week, SEK (weeks start Thursday)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0" y="4480560"/>
          <a:ext cx="0" cy="169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31636" y="4224528"/>
            <a:ext cx="4786884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Lead-gen sign-ups per week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LinkedIn Marketing API via CENTCOM · 5–14 Oct 2026 vs 25 Sep–4 Oct 2026 (equal 10-day windows) · SEK · demos = New Sales Pipeline deals created, HubSpot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What happened to October's 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>
                <a:solidFill>
                  <a:srgbClr val="08254C"/>
                </a:solidFill>
                <a:latin typeface="Poppins"/>
              </a:rPr>
              <a:t>Five agreed on 5 October — one done, four open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551710"/>
              </p:ext>
            </p:extLst>
          </p:nvPr>
        </p:nvGraphicFramePr>
        <p:xfrm>
          <a:off x="1170432" y="2697480"/>
          <a:ext cx="9848088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1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900">
                          <a:solidFill>
                            <a:srgbClr val="FFFFFF"/>
                          </a:solidFill>
                          <a:latin typeface="Inter Semi Bold"/>
                        </a:rPr>
                        <a:t>Action agreed 5 Oct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>
                          <a:solidFill>
                            <a:srgbClr val="FFFFFF"/>
                          </a:solidFill>
                          <a:latin typeface="Inter Semi Bold"/>
                        </a:rPr>
                        <a:t>Status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>
                          <a:solidFill>
                            <a:srgbClr val="FFFFFF"/>
                          </a:solidFill>
                          <a:latin typeface="Inter Semi Bold"/>
                        </a:rPr>
                        <a:t>What the data shows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Give the winner a successor: three square “7 things” variants in a separate ROW campaign, 1 500 SEK each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 dirty="0">
                          <a:solidFill>
                            <a:srgbClr val="08254C"/>
                          </a:solidFill>
                          <a:latin typeface="Inter"/>
                        </a:rPr>
                        <a:t>Done 14 Oct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Successors built and launched on 14 October — no data in this window yet. Until then the winner took 88% of the campaign (2 530 of 2 926 SEK); the seven old sisters got 44–110 SEK each.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Fatigue rule: rotate the winner out at &gt;350 SEK per sign-up two weeks running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 dirty="0">
                          <a:solidFill>
                            <a:srgbClr val="08254C"/>
                          </a:solidFill>
                          <a:latin typeface="Inter"/>
                        </a:rPr>
                        <a:t>Triggering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Cost per sign-up by week: 292 → 307 → 302 → 429 SEK (week of 8 Oct). 5 sign-ups at 506 SEK in this window — first week over the line; decide now.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Give the G2-quote GIFs a fair test: widen audiences until CPM &lt;400, add UTMs, judge on LP clicks &lt;150 SEK and demos after 300 clicks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850" dirty="0">
                          <a:solidFill>
                            <a:srgbClr val="08254C"/>
                          </a:solidFill>
                          <a:latin typeface="Inter"/>
                        </a:rPr>
                        <a:t>Done</a:t>
                      </a:r>
                      <a:endParaRPr sz="850" dirty="0">
                        <a:solidFill>
                          <a:srgbClr val="08254C"/>
                        </a:solidFill>
                        <a:latin typeface="Inter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 dirty="0">
                          <a:solidFill>
                            <a:srgbClr val="08254C"/>
                          </a:solidFill>
                          <a:latin typeface="Inter"/>
                        </a:rPr>
                        <a:t>Budget moved to the English DK&amp;FI set: 6 685 SEK, CPM 1 233, 26 landing-page clicks at 257 SEK. SE (140 SEK) and NO (0) paused. 26 of the 300 clicks reached; 0 demos in HubSpot from paid social.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Keep video + document as the traffic engine; cap the NO Boost at 1 000 SEK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Half done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Video: 52 clicks at 41 SEK, CPM 122 — cheapest again. Document: spend +62% to 2 220 SEK, 24 clicks at 93. NO Boost: 1 461 SEK in ten days, 4 clicks — over the cap.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Meta: verify the NO sign-ups, then scale Guide HIPO C and A, launch an SE copy, move half the reach-video budget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Paused by the budget ceiling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 dirty="0">
                          <a:solidFill>
                            <a:srgbClr val="08254C"/>
                          </a:solidFill>
                          <a:latin typeface="Inter"/>
                        </a:rPr>
                        <a:t>24 sign-ups at 86 SEK up to 13 Oct, when the campaign's 250 SEK/day budget ran out and it paused. Lead-ad spend 2 306 → 2 067 SEK; no SE copy yet; reach videos still 2 026 SEK for 12 link clicks.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70432" y="5824728"/>
            <a:ext cx="984808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dirty="0">
                <a:solidFill>
                  <a:srgbClr val="08254C"/>
                </a:solidFill>
                <a:latin typeface="Inter"/>
              </a:rPr>
              <a:t>Not in the plan: a LinkedIn conversation ad (“Winning with data”, SE) went live and took 4 432 SEK — 18% of the period's spend — for 92 sends, 41 opens and 1 click</a:t>
            </a:r>
            <a:r>
              <a:rPr lang="sv-SE" sz="1000" b="0" i="0" dirty="0">
                <a:solidFill>
                  <a:srgbClr val="08254C"/>
                </a:solidFill>
                <a:latin typeface="Inter"/>
              </a:rPr>
              <a:t> – test </a:t>
            </a:r>
            <a:r>
              <a:rPr lang="sv-SE" sz="1000" b="0" i="0" dirty="0" err="1">
                <a:solidFill>
                  <a:srgbClr val="08254C"/>
                </a:solidFill>
                <a:latin typeface="Inter"/>
              </a:rPr>
              <a:t>ends</a:t>
            </a:r>
            <a:r>
              <a:rPr lang="sv-SE" sz="1000" b="0" i="0" dirty="0">
                <a:solidFill>
                  <a:srgbClr val="08254C"/>
                </a:solidFill>
                <a:latin typeface="Inter"/>
              </a:rPr>
              <a:t> </a:t>
            </a:r>
            <a:r>
              <a:rPr lang="sv-SE" sz="1000" b="0" i="0" dirty="0" err="1">
                <a:solidFill>
                  <a:srgbClr val="08254C"/>
                </a:solidFill>
                <a:latin typeface="Inter"/>
              </a:rPr>
              <a:t>tomorrow</a:t>
            </a:r>
            <a:r>
              <a:rPr lang="sv-SE" sz="1000" b="0" i="0" dirty="0">
                <a:solidFill>
                  <a:srgbClr val="08254C"/>
                </a:solidFill>
                <a:latin typeface="Inter"/>
              </a:rPr>
              <a:t>. </a:t>
            </a:r>
            <a:endParaRPr sz="1000" b="0" i="0" dirty="0">
              <a:solidFill>
                <a:srgbClr val="08254C"/>
              </a:solidFill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LinkedIn Marketing API and HubSpot CRM via CENTCOM · campaign and creative status and spend, 5–14 Oct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Where the extra 5 600 SEK went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>
                <a:solidFill>
                  <a:srgbClr val="08254C"/>
                </a:solidFill>
                <a:latin typeface="Poppins"/>
              </a:rPr>
              <a:t>Two new things, no result yet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70432" y="2697480"/>
            <a:ext cx="4786884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298448" y="2825496"/>
            <a:ext cx="1417320" cy="1892808"/>
          </a:xfrm>
          <a:prstGeom prst="roundRect">
            <a:avLst>
              <a:gd name="adj" fmla="val 6000"/>
            </a:avLst>
          </a:prstGeom>
          <a:solidFill>
            <a:srgbClr val="F1F1F1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98448" y="3589020"/>
            <a:ext cx="1417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08254C"/>
                </a:solidFill>
                <a:latin typeface="Inter"/>
              </a:rPr>
              <a:t>no preview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62072" y="2825496"/>
            <a:ext cx="29489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NEW · MOFU · SE · conversation ad “Winning with data”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2072" y="306324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08254C"/>
                </a:solidFill>
                <a:latin typeface="Poppins Medium"/>
              </a:rPr>
              <a:t>4 432 SEK · 92 sends · 1 click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2072" y="3520440"/>
            <a:ext cx="2948940" cy="877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48 SEK per send · 41 opens (45%) · 108 SEK per open</a:t>
            </a:r>
          </a:p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One click on the message, no sign-up, no demo.</a:t>
            </a:r>
          </a:p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18% of the period's LinkedIn spend, launched since the last CPR.</a:t>
            </a:r>
            <a:endParaRPr lang="sv-SE" sz="950" b="0" i="0" dirty="0">
              <a:solidFill>
                <a:srgbClr val="08254C"/>
              </a:solidFill>
              <a:latin typeface="Inter"/>
            </a:endParaRPr>
          </a:p>
          <a:p>
            <a:pPr algn="l"/>
            <a:r>
              <a:rPr lang="en-US" sz="950" dirty="0">
                <a:solidFill>
                  <a:srgbClr val="08254C"/>
                </a:solidFill>
                <a:latin typeface="Inter"/>
              </a:rPr>
              <a:t>* Test ends tomorrow</a:t>
            </a:r>
            <a:endParaRPr sz="950" b="0" i="0" dirty="0">
              <a:solidFill>
                <a:srgbClr val="08254C"/>
              </a:solidFill>
              <a:latin typeface="Inter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31636" y="2697480"/>
            <a:ext cx="4786884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s8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652" y="3401822"/>
            <a:ext cx="1417320" cy="740156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7923276" y="2825496"/>
            <a:ext cx="29489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BOFU · DK&amp;FI → ENG · G2-quote GIFs (4 ads; SE version shown)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23276" y="306324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08254C"/>
                </a:solidFill>
                <a:latin typeface="Poppins Medium"/>
              </a:rPr>
              <a:t>6 685 SEK · 26 clicks · 257 SEK/click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23276" y="3520440"/>
            <a:ext cx="294894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5 420 impressions · CTR 0.48% · CPM 1 233 SEK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Previous 10 days: 771 SEK; the SE set fell to 140 SEK, NO to 0.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All 26 are landing-page clicks · 0 demos in HubSpot.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70432" y="5074920"/>
            <a:ext cx="9848088" cy="114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71600" y="5202936"/>
            <a:ext cx="944575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WHAT IT MEANS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5458968"/>
            <a:ext cx="9445752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dirty="0">
                <a:solidFill>
                  <a:srgbClr val="08254C"/>
                </a:solidFill>
                <a:latin typeface="Inter"/>
              </a:rPr>
              <a:t>The spend increase (+5 600 SEK vs the previous ten days) is these two items. Neither has produced a sign-up or a demo yet; both are early. </a:t>
            </a:r>
            <a:r>
              <a:rPr lang="sv-SE" sz="1050" b="0" i="0" dirty="0">
                <a:solidFill>
                  <a:srgbClr val="08254C"/>
                </a:solidFill>
                <a:latin typeface="Inter"/>
              </a:rPr>
              <a:t>BOFU DK&amp;FI </a:t>
            </a:r>
            <a:r>
              <a:rPr lang="sv-SE" sz="1050" b="0" i="0" dirty="0">
                <a:solidFill>
                  <a:srgbClr val="08254C"/>
                </a:solidFill>
                <a:latin typeface="Inter"/>
                <a:sym typeface="Wingdings" pitchFamily="2" charset="2"/>
              </a:rPr>
              <a:t> </a:t>
            </a:r>
            <a:r>
              <a:rPr lang="sv-SE" sz="1050" dirty="0">
                <a:solidFill>
                  <a:srgbClr val="08254C"/>
                </a:solidFill>
                <a:latin typeface="Inter"/>
              </a:rPr>
              <a:t>T</a:t>
            </a:r>
            <a:r>
              <a:rPr sz="1050" b="0" i="0" dirty="0">
                <a:solidFill>
                  <a:srgbClr val="08254C"/>
                </a:solidFill>
                <a:latin typeface="Inter"/>
              </a:rPr>
              <a:t>he audience is still too narrow to judge the creative</a:t>
            </a:r>
            <a:r>
              <a:rPr lang="sv-SE" sz="1050" b="0" i="0" dirty="0">
                <a:solidFill>
                  <a:srgbClr val="08254C"/>
                </a:solidFill>
                <a:latin typeface="Inter"/>
              </a:rPr>
              <a:t> in </a:t>
            </a:r>
            <a:r>
              <a:rPr lang="sv-SE" sz="1050" b="0" i="0" dirty="0" err="1">
                <a:solidFill>
                  <a:srgbClr val="08254C"/>
                </a:solidFill>
                <a:latin typeface="Inter"/>
              </a:rPr>
              <a:t>these</a:t>
            </a:r>
            <a:r>
              <a:rPr lang="sv-SE" sz="1050" b="0" i="0" dirty="0">
                <a:solidFill>
                  <a:srgbClr val="08254C"/>
                </a:solidFill>
                <a:latin typeface="Inter"/>
              </a:rPr>
              <a:t> markets.</a:t>
            </a:r>
            <a:endParaRPr sz="1050" b="0" i="0" dirty="0">
              <a:solidFill>
                <a:srgbClr val="08254C"/>
              </a:solidFill>
              <a:latin typeface="Int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LinkedIn Marketing API via CENTCOM · 5–14 Oct 2026 vs 25 Sep–4 Oct 2026 (equal 10-day windows) · SEK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47E17A-3E16-43AB-F06F-EFF053E71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977" y="2903348"/>
            <a:ext cx="1074262" cy="17371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The sign-up winner has crossed the fatigue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dirty="0">
                <a:solidFill>
                  <a:srgbClr val="08254C"/>
                </a:solidFill>
                <a:latin typeface="Inter"/>
              </a:rPr>
              <a:t>“7 things” still brings the sign-ups — </a:t>
            </a:r>
            <a:r>
              <a:rPr sz="1400" b="1" dirty="0">
                <a:solidFill>
                  <a:srgbClr val="08254C"/>
                </a:solidFill>
                <a:latin typeface="Inter"/>
              </a:rPr>
              <a:t>at four times the September price</a:t>
            </a:r>
          </a:p>
        </p:txBody>
      </p:sp>
      <p:pic>
        <p:nvPicPr>
          <p:cNvPr id="4" name="Picture 3" descr="s6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432" y="2697480"/>
            <a:ext cx="2377440" cy="2377440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776472" y="269748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HIPO · ROW · SQUARE · “7 THINGS” (LIST B)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6472" y="2971800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08254C"/>
                </a:solidFill>
                <a:latin typeface="Poppins Medium"/>
              </a:rPr>
              <a:t>5 sign-ups · 506 SEK each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6472" y="3474720"/>
            <a:ext cx="3108960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dirty="0">
                <a:solidFill>
                  <a:srgbClr val="08254C"/>
                </a:solidFill>
                <a:latin typeface="Inter"/>
              </a:rPr>
              <a:t>2 530 SEK · 8 021 impressions · 38 clicks</a:t>
            </a:r>
          </a:p>
          <a:p>
            <a:pPr algn="l"/>
            <a:r>
              <a:rPr sz="1000" b="0" i="0" dirty="0">
                <a:solidFill>
                  <a:srgbClr val="08254C"/>
                </a:solidFill>
                <a:latin typeface="Inter"/>
              </a:rPr>
              <a:t>CTR 0.47% · CPM 315 SEK</a:t>
            </a:r>
          </a:p>
          <a:p>
            <a:pPr algn="l"/>
            <a:r>
              <a:rPr sz="1000" b="0" i="0" dirty="0">
                <a:solidFill>
                  <a:srgbClr val="08254C"/>
                </a:solidFill>
                <a:latin typeface="Inter"/>
              </a:rPr>
              <a:t>Previous 10 days: 2 210 SEK.</a:t>
            </a:r>
          </a:p>
          <a:p>
            <a:pPr algn="l"/>
            <a:r>
              <a:rPr sz="1000" b="0" i="0" dirty="0">
                <a:solidFill>
                  <a:srgbClr val="08254C"/>
                </a:solidFill>
                <a:latin typeface="Inter"/>
              </a:rPr>
              <a:t>Still 5 of the account's 8 sign-ups — and </a:t>
            </a:r>
            <a:r>
              <a:rPr sz="1000" b="1" i="0" dirty="0">
                <a:solidFill>
                  <a:srgbClr val="08254C"/>
                </a:solidFill>
                <a:latin typeface="Inter"/>
              </a:rPr>
              <a:t>still the only creative that brings them in at scale</a:t>
            </a:r>
            <a:r>
              <a:rPr sz="1000" b="0" i="0" dirty="0">
                <a:solidFill>
                  <a:srgbClr val="08254C"/>
                </a:solidFill>
                <a:latin typeface="Inter"/>
              </a:rPr>
              <a:t>. Cost per sign-up has </a:t>
            </a:r>
            <a:r>
              <a:rPr sz="1000" b="1" i="0" dirty="0">
                <a:solidFill>
                  <a:srgbClr val="08254C"/>
                </a:solidFill>
                <a:latin typeface="Inter"/>
              </a:rPr>
              <a:t>quadrupled since early September</a:t>
            </a:r>
            <a:r>
              <a:rPr sz="1000" b="0" i="0" dirty="0">
                <a:solidFill>
                  <a:srgbClr val="08254C"/>
                </a:solidFill>
                <a:latin typeface="Inter"/>
              </a:rPr>
              <a:t>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114032" y="2971800"/>
          <a:ext cx="3904488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14032" y="2697480"/>
            <a:ext cx="390448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Cost per sign-up per week, SEK (fatigue line 350)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5303520"/>
            <a:ext cx="5669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dirty="0">
                <a:solidFill>
                  <a:srgbClr val="08254C"/>
                </a:solidFill>
                <a:latin typeface="Inter"/>
              </a:rPr>
              <a:t>The old sister variants are still starved: seven ads shared 356 SEK. The rule agreed on 5 Oct says rotate the winner out at two weeks above 350 SEK — the week of 8 Oct is the first (429 SEK). The successors launched on 14 Oct; the next review judges them.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LinkedIn Marketing API via CENTCOM · 5–14 Oct 2026 vs 25 Sep–4 Oct 2026 (equal 10-day windows) · SEK · weekly cost per sign-up from daily creative analytics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8F44082-513B-1C7F-5DC6-8059013A6F9D}"/>
              </a:ext>
            </a:extLst>
          </p:cNvPr>
          <p:cNvSpPr/>
          <p:nvPr/>
        </p:nvSpPr>
        <p:spPr>
          <a:xfrm>
            <a:off x="10164676" y="3069478"/>
            <a:ext cx="853844" cy="3221594"/>
          </a:xfrm>
          <a:prstGeom prst="ellipse">
            <a:avLst/>
          </a:pr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51E46-CC7A-0A09-B453-8DE423BA4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DDB64-2C29-A93E-8DF6-E223D5F58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265" y="727179"/>
            <a:ext cx="9848088" cy="960120"/>
          </a:xfrm>
        </p:spPr>
        <p:txBody>
          <a:bodyPr/>
          <a:lstStyle/>
          <a:p>
            <a:r>
              <a:rPr lang="sv-SE" dirty="0"/>
              <a:t>HPO </a:t>
            </a:r>
            <a:r>
              <a:rPr lang="sv-SE" dirty="0" err="1"/>
              <a:t>report</a:t>
            </a:r>
            <a:r>
              <a:rPr lang="sv-SE" dirty="0"/>
              <a:t> – </a:t>
            </a:r>
            <a:r>
              <a:rPr lang="sv-SE" dirty="0" err="1"/>
              <a:t>Refresher</a:t>
            </a:r>
            <a:r>
              <a:rPr lang="sv-SE" dirty="0"/>
              <a:t> </a:t>
            </a:r>
            <a:r>
              <a:rPr lang="sv-SE" dirty="0" err="1"/>
              <a:t>creatives</a:t>
            </a:r>
            <a:r>
              <a:rPr lang="sv-SE" dirty="0"/>
              <a:t> [14 </a:t>
            </a:r>
            <a:r>
              <a:rPr lang="sv-SE" dirty="0" err="1"/>
              <a:t>Oct</a:t>
            </a:r>
            <a:r>
              <a:rPr lang="sv-SE" dirty="0"/>
              <a:t>]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7E54D8-30FC-B9DD-1165-A3B08BE85E62}"/>
              </a:ext>
            </a:extLst>
          </p:cNvPr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LinkedIn Marketing API via CENTCOM · 5–14 Oct 2026 vs 25 Sep–4 Oct 2026 (equal 10-day windows) · SEK · weekly cost per sign-up from daily creative analytics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00134E3-8196-100C-7982-B6AD35E31FA5}"/>
              </a:ext>
            </a:extLst>
          </p:cNvPr>
          <p:cNvSpPr/>
          <p:nvPr/>
        </p:nvSpPr>
        <p:spPr>
          <a:xfrm>
            <a:off x="1170432" y="2495590"/>
            <a:ext cx="2595322" cy="3393528"/>
          </a:xfrm>
          <a:prstGeom prst="roundRect">
            <a:avLst>
              <a:gd name="adj" fmla="val 6000"/>
            </a:avLst>
          </a:prstGeom>
          <a:solidFill>
            <a:srgbClr val="F1F1F1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C9E17F-95DE-816B-0BE5-DFC1CB668501}"/>
              </a:ext>
            </a:extLst>
          </p:cNvPr>
          <p:cNvSpPr txBox="1"/>
          <p:nvPr/>
        </p:nvSpPr>
        <p:spPr>
          <a:xfrm>
            <a:off x="1170432" y="1726363"/>
            <a:ext cx="984808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1400" dirty="0">
                <a:solidFill>
                  <a:srgbClr val="08254C"/>
                </a:solidFill>
                <a:latin typeface="Inter"/>
              </a:rPr>
              <a:t>3 </a:t>
            </a:r>
            <a:r>
              <a:rPr lang="sv-SE" sz="1400" dirty="0" err="1">
                <a:solidFill>
                  <a:srgbClr val="08254C"/>
                </a:solidFill>
                <a:latin typeface="Inter"/>
              </a:rPr>
              <a:t>Vertical</a:t>
            </a:r>
            <a:r>
              <a:rPr lang="sv-SE" sz="1400" dirty="0">
                <a:solidFill>
                  <a:srgbClr val="08254C"/>
                </a:solidFill>
                <a:latin typeface="Inter"/>
              </a:rPr>
              <a:t> &amp; 2 </a:t>
            </a:r>
            <a:r>
              <a:rPr lang="sv-SE" sz="1400" dirty="0" err="1">
                <a:solidFill>
                  <a:srgbClr val="08254C"/>
                </a:solidFill>
                <a:latin typeface="Inter"/>
              </a:rPr>
              <a:t>Horizontal</a:t>
            </a:r>
            <a:r>
              <a:rPr lang="sv-SE" sz="1400" dirty="0">
                <a:solidFill>
                  <a:srgbClr val="08254C"/>
                </a:solidFill>
                <a:latin typeface="Inter"/>
              </a:rPr>
              <a:t>. Focus: </a:t>
            </a:r>
            <a:r>
              <a:rPr lang="sv-SE" sz="1400" dirty="0" err="1">
                <a:solidFill>
                  <a:srgbClr val="08254C"/>
                </a:solidFill>
                <a:latin typeface="Inter"/>
              </a:rPr>
              <a:t>Clear+concise</a:t>
            </a:r>
            <a:r>
              <a:rPr lang="sv-SE" sz="1400" dirty="0">
                <a:solidFill>
                  <a:srgbClr val="08254C"/>
                </a:solidFill>
                <a:latin typeface="Inter"/>
              </a:rPr>
              <a:t> </a:t>
            </a:r>
            <a:r>
              <a:rPr lang="sv-SE" sz="1400" dirty="0" err="1">
                <a:solidFill>
                  <a:srgbClr val="08254C"/>
                </a:solidFill>
                <a:latin typeface="Inter"/>
              </a:rPr>
              <a:t>message</a:t>
            </a:r>
            <a:r>
              <a:rPr lang="sv-SE" sz="1400" dirty="0">
                <a:solidFill>
                  <a:srgbClr val="08254C"/>
                </a:solidFill>
                <a:latin typeface="Inter"/>
              </a:rPr>
              <a:t> &amp; </a:t>
            </a:r>
            <a:r>
              <a:rPr lang="sv-SE" sz="1400" dirty="0" err="1">
                <a:solidFill>
                  <a:srgbClr val="08254C"/>
                </a:solidFill>
                <a:latin typeface="Inter"/>
              </a:rPr>
              <a:t>offering</a:t>
            </a:r>
            <a:endParaRPr lang="sv-SE" sz="1400" dirty="0">
              <a:solidFill>
                <a:srgbClr val="08254C"/>
              </a:solidFill>
              <a:latin typeface="Inter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F70D679-2901-16A7-1B80-5B9766D37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725" y="2584573"/>
            <a:ext cx="1827886" cy="3249575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3EDA6E9-7BF6-325C-435C-34120E5D795C}"/>
              </a:ext>
            </a:extLst>
          </p:cNvPr>
          <p:cNvSpPr/>
          <p:nvPr/>
        </p:nvSpPr>
        <p:spPr>
          <a:xfrm>
            <a:off x="3884821" y="2495590"/>
            <a:ext cx="2195488" cy="3393528"/>
          </a:xfrm>
          <a:prstGeom prst="roundRect">
            <a:avLst>
              <a:gd name="adj" fmla="val 6000"/>
            </a:avLst>
          </a:prstGeom>
          <a:solidFill>
            <a:srgbClr val="F1F1F1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E40738-C6FA-7030-BAD1-96DDC1744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738" y="2613223"/>
            <a:ext cx="1795654" cy="3192274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207B7B8-ED82-BB97-1FDD-CFC49A4D2A88}"/>
              </a:ext>
            </a:extLst>
          </p:cNvPr>
          <p:cNvSpPr/>
          <p:nvPr/>
        </p:nvSpPr>
        <p:spPr>
          <a:xfrm>
            <a:off x="6280226" y="2495590"/>
            <a:ext cx="2195488" cy="3393528"/>
          </a:xfrm>
          <a:prstGeom prst="roundRect">
            <a:avLst>
              <a:gd name="adj" fmla="val 6000"/>
            </a:avLst>
          </a:prstGeom>
          <a:solidFill>
            <a:srgbClr val="F1F1F1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BB7595E-E643-1274-CF65-11617A144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960" y="2657342"/>
            <a:ext cx="1746020" cy="3104035"/>
          </a:xfrm>
          <a:prstGeom prst="rect">
            <a:avLst/>
          </a:prstGeom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F370010-C038-B498-7C87-0B1D1132F0AA}"/>
              </a:ext>
            </a:extLst>
          </p:cNvPr>
          <p:cNvSpPr/>
          <p:nvPr/>
        </p:nvSpPr>
        <p:spPr>
          <a:xfrm>
            <a:off x="8725594" y="2080007"/>
            <a:ext cx="3040495" cy="1847124"/>
          </a:xfrm>
          <a:prstGeom prst="roundRect">
            <a:avLst>
              <a:gd name="adj" fmla="val 6000"/>
            </a:avLst>
          </a:prstGeom>
          <a:solidFill>
            <a:srgbClr val="F1F1F1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4543528-6DFE-F22C-5A20-A4FCB1AF5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1935" y="2201213"/>
            <a:ext cx="2847812" cy="1601894"/>
          </a:xfrm>
          <a:prstGeom prst="rect">
            <a:avLst/>
          </a:prstGeom>
          <a:effectLst>
            <a:softEdge rad="215"/>
          </a:effectLst>
        </p:spPr>
      </p:pic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00BE2BA-D4E9-710F-C817-6EA07DEEB76E}"/>
              </a:ext>
            </a:extLst>
          </p:cNvPr>
          <p:cNvSpPr/>
          <p:nvPr/>
        </p:nvSpPr>
        <p:spPr>
          <a:xfrm>
            <a:off x="8700448" y="4004084"/>
            <a:ext cx="3065641" cy="1834246"/>
          </a:xfrm>
          <a:prstGeom prst="roundRect">
            <a:avLst>
              <a:gd name="adj" fmla="val 6000"/>
            </a:avLst>
          </a:prstGeom>
          <a:solidFill>
            <a:srgbClr val="F1F1F1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5147CE6-31F5-E6D5-866B-E66E8CE3B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5594" y="4105600"/>
            <a:ext cx="2943603" cy="165577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8761CE1-1E42-6CB4-BF95-B82CD9CAD8AD}"/>
              </a:ext>
            </a:extLst>
          </p:cNvPr>
          <p:cNvSpPr txBox="1"/>
          <p:nvPr/>
        </p:nvSpPr>
        <p:spPr>
          <a:xfrm>
            <a:off x="9709192" y="180603"/>
            <a:ext cx="2402066" cy="1838801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 err="1">
                <a:solidFill>
                  <a:srgbClr val="08254C"/>
                </a:solidFill>
                <a:latin typeface="Inter"/>
              </a:rPr>
              <a:t>Rules</a:t>
            </a:r>
            <a:endParaRPr lang="sv-SE" sz="1400" b="1" dirty="0">
              <a:solidFill>
                <a:srgbClr val="08254C"/>
              </a:solidFill>
              <a:latin typeface="Inter"/>
            </a:endParaRPr>
          </a:p>
          <a:p>
            <a:pPr marL="342900" indent="-342900">
              <a:buAutoNum type="arabicPeriod"/>
            </a:pPr>
            <a:r>
              <a:rPr lang="sv-SE" sz="1400" b="1" dirty="0">
                <a:solidFill>
                  <a:srgbClr val="08254C"/>
                </a:solidFill>
                <a:latin typeface="Inter"/>
              </a:rPr>
              <a:t>3 </a:t>
            </a:r>
            <a:r>
              <a:rPr lang="sv-SE" sz="1400" b="1" dirty="0" err="1">
                <a:solidFill>
                  <a:srgbClr val="08254C"/>
                </a:solidFill>
                <a:latin typeface="Inter"/>
              </a:rPr>
              <a:t>seconds</a:t>
            </a:r>
            <a:endParaRPr lang="sv-SE" sz="1400" b="1" dirty="0">
              <a:solidFill>
                <a:srgbClr val="08254C"/>
              </a:solidFill>
              <a:latin typeface="Inter"/>
            </a:endParaRPr>
          </a:p>
          <a:p>
            <a:pPr marL="342900" indent="-342900">
              <a:buAutoNum type="arabicPeriod"/>
            </a:pPr>
            <a:r>
              <a:rPr lang="sv-SE" sz="1400" b="1" dirty="0">
                <a:solidFill>
                  <a:srgbClr val="08254C"/>
                </a:solidFill>
                <a:latin typeface="Inter"/>
              </a:rPr>
              <a:t>Iq80</a:t>
            </a:r>
          </a:p>
          <a:p>
            <a:pPr marL="342900" indent="-342900">
              <a:buAutoNum type="arabicPeriod"/>
            </a:pPr>
            <a:r>
              <a:rPr lang="sv-SE" sz="1400" b="1" dirty="0">
                <a:solidFill>
                  <a:srgbClr val="08254C"/>
                </a:solidFill>
                <a:latin typeface="Inter"/>
              </a:rPr>
              <a:t>Amy Diamond (Whats in it for </a:t>
            </a:r>
            <a:r>
              <a:rPr lang="sv-SE" sz="1400" b="1" dirty="0" err="1">
                <a:solidFill>
                  <a:srgbClr val="08254C"/>
                </a:solidFill>
                <a:latin typeface="Inter"/>
              </a:rPr>
              <a:t>me</a:t>
            </a:r>
            <a:r>
              <a:rPr lang="sv-SE" sz="1400" b="1" dirty="0">
                <a:solidFill>
                  <a:srgbClr val="08254C"/>
                </a:solidFill>
                <a:latin typeface="Inter"/>
              </a:rPr>
              <a:t>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63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rPr dirty="0"/>
              <a:t>Traffic creatives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>
                <a:solidFill>
                  <a:srgbClr val="08254C"/>
                </a:solidFill>
                <a:latin typeface="Inter"/>
              </a:rPr>
              <a:t>Video and document still buy the cheap clicks; the NO Boost spent 1.5× its four-week cap in ten days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70432" y="2697480"/>
            <a:ext cx="4786884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9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53" y="2825496"/>
            <a:ext cx="1111910" cy="1389888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62072" y="2825496"/>
            <a:ext cx="29489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MOFU · ROW · “NEXT GEN LISTENING” VIDEO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62072" y="306324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08254C"/>
                </a:solidFill>
                <a:latin typeface="Poppins Medium"/>
              </a:rPr>
              <a:t>52 clicks · 41 SEK/click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2072" y="3520440"/>
            <a:ext cx="29489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2 122 SEK · 17 364 impressions</a:t>
            </a:r>
          </a:p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CTR 0.30% · CPM 122 SEK · 6 690 views</a:t>
            </a:r>
          </a:p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Cheapest clicks in the account for the third review running.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1636" y="2697480"/>
            <a:ext cx="4786884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s9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357" y="2825496"/>
            <a:ext cx="1111910" cy="1389888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923276" y="2825496"/>
            <a:ext cx="29489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v-SE" sz="900" b="0" i="0" dirty="0">
                <a:solidFill>
                  <a:srgbClr val="08254C"/>
                </a:solidFill>
                <a:latin typeface="Inter Semi Bold"/>
              </a:rPr>
              <a:t>DK&amp;FI</a:t>
            </a:r>
            <a:r>
              <a:rPr sz="900" b="0" i="0" dirty="0">
                <a:solidFill>
                  <a:srgbClr val="08254C"/>
                </a:solidFill>
                <a:latin typeface="Inter Semi Bold"/>
              </a:rPr>
              <a:t> · DOCUMENT AD (“YOUR EMPLOYEES ARE TALKING…”)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3276" y="306324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08254C"/>
                </a:solidFill>
                <a:latin typeface="Poppins Medium"/>
              </a:rPr>
              <a:t>24 clicks · 92 SEK/click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23276" y="3520440"/>
            <a:ext cx="29489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2 220 SEK (+62%) · 11 702 impressions</a:t>
            </a:r>
          </a:p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CTR 0.21% · CPM 190 SEK</a:t>
            </a:r>
          </a:p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Cheap reach; the budget rose without a decision to raise it.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70432" y="4572000"/>
            <a:ext cx="4786884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9_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448" y="4863465"/>
            <a:ext cx="1417320" cy="1062990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2862072" y="4700016"/>
            <a:ext cx="294894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900" b="0" i="0" dirty="0">
                <a:solidFill>
                  <a:srgbClr val="08254C"/>
                </a:solidFill>
                <a:latin typeface="Inter Semi Bold"/>
              </a:rPr>
              <a:t>BOOST · NO · TWO POSTS · BOTH STOPPED 13 OCT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62072" y="493776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dirty="0">
                <a:solidFill>
                  <a:srgbClr val="08254C"/>
                </a:solidFill>
                <a:latin typeface="Poppins Medium"/>
              </a:rPr>
              <a:t>4 610 SEK · 63 clicks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62072" y="5394960"/>
            <a:ext cx="294894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 dirty="0">
                <a:solidFill>
                  <a:srgbClr val="08254C"/>
                </a:solidFill>
                <a:latin typeface="Inter"/>
              </a:rPr>
              <a:t>While they ran: “Gjør det du!” 3 361 SEK · 58 clicks (16 Sep–13 Oct); the second post 1 249 SEK · 5 clicks (23 Sep–13 Oct).</a:t>
            </a:r>
          </a:p>
          <a:p>
            <a:r>
              <a:rPr sz="950" b="0">
                <a:solidFill>
                  <a:srgbClr val="08254C"/>
                </a:solidFill>
                <a:latin typeface="Inter"/>
              </a:rPr>
              <a:t>This window: 1 461 SEK · 4 clicks vs a 1 000 SEK four-week cap.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LinkedIn Marketing API via CENTCOM · 5–14 Oct 2026 vs 25 Sep–4 Oct 2026 (equal 10-day windows) · SEK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36208" y="4572000"/>
            <a:ext cx="4791456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s8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929" y="4700016"/>
            <a:ext cx="1111910" cy="1389888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7927848" y="4700016"/>
            <a:ext cx="295351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00" b="0">
                <a:solidFill>
                  <a:srgbClr val="08254C"/>
                </a:solidFill>
                <a:latin typeface="Inter Semi Bold"/>
              </a:rPr>
              <a:t>BOFU · DK&amp;FI → ENG · G2-QUOTE GIFS (SE VERSION SHOWN)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27848" y="4937760"/>
            <a:ext cx="2953512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>
                <a:solidFill>
                  <a:srgbClr val="08254C"/>
                </a:solidFill>
                <a:latin typeface="Poppins Medium"/>
              </a:rPr>
              <a:t>6 685 SEK · 26 clicks · 257/click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7848" y="5394960"/>
            <a:ext cx="2953512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950" b="0">
                <a:solidFill>
                  <a:srgbClr val="08254C"/>
                </a:solidFill>
                <a:latin typeface="Inter"/>
              </a:rPr>
              <a:t>5 420 impressions · CTR 0.48% · CPM 1 233 SEK</a:t>
            </a:r>
          </a:p>
          <a:p>
            <a:r>
              <a:rPr sz="950" b="0">
                <a:solidFill>
                  <a:srgbClr val="08254C"/>
                </a:solidFill>
                <a:latin typeface="Inter"/>
              </a:rPr>
              <a:t>Budget moved from SE/NO (771 SEK previous) to the English DK&amp;FI set.</a:t>
            </a:r>
          </a:p>
          <a:p>
            <a:r>
              <a:rPr sz="950" b="0">
                <a:solidFill>
                  <a:srgbClr val="08254C"/>
                </a:solidFill>
                <a:latin typeface="Inter"/>
              </a:rPr>
              <a:t>All 26 are landing-page clicks · 0 demos in HubSpot.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Format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>
                <a:solidFill>
                  <a:srgbClr val="08254C"/>
                </a:solidFill>
                <a:latin typeface="Inter"/>
              </a:rPr>
              <a:t>Spend and results by creative format, all campaigns in the period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70432" y="2697480"/>
          <a:ext cx="9848088" cy="2432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470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Format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Ads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Spend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Impr.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CTR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CPM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Clicks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CPC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Sign-ups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LP clicks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FFFFFF"/>
                          </a:solidFill>
                          <a:latin typeface="Inter Semi Bold"/>
                        </a:rPr>
                        <a:t>Cost per result</a:t>
                      </a:r>
                    </a:p>
                  </a:txBody>
                  <a:tcPr marL="73152" marR="73152" marT="36576" marB="36576" anchor="ctr">
                    <a:solidFill>
                      <a:srgbClr val="0825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GIF (HiPO + BOFU + TOFU)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12 624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35 128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0.29%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359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102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124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1 803 / sign-up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Conversation ad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4 432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92 sends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45% open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48 / send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4 432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— (1 click)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Document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3 076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19 578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0.17%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157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93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28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110 / LP click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Video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2 395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18 703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0.32%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128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59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53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45 / LP click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Boost (organic posts)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1 461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116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365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— (4 clicks)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850">
                          <a:solidFill>
                            <a:srgbClr val="08254C"/>
                          </a:solidFill>
                          <a:latin typeface="Inter Semi Bold"/>
                        </a:rPr>
                        <a:t>Image (stills, spotlight)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23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979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36 732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0.04%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27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65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11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850">
                          <a:solidFill>
                            <a:srgbClr val="08254C"/>
                          </a:solidFill>
                          <a:latin typeface="Inter"/>
                        </a:rPr>
                        <a:t>89 / LP click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70432" y="5294376"/>
            <a:ext cx="984808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00" b="0" i="0" dirty="0">
                <a:solidFill>
                  <a:srgbClr val="08254C"/>
                </a:solidFill>
                <a:latin typeface="Inter"/>
              </a:rPr>
              <a:t>Sign-ups still come from one GIF; the rest of the GIF family (46 ads) is BOFU clicks and starved TOFU variants. Video remains the cheapest way to buy a landing-page click (45 SEK), documents the cheapest reach (CPM 157). The conversation ad is the most expensive item per result in the account's history: </a:t>
            </a:r>
            <a:r>
              <a:rPr sz="1000" b="1" i="0" dirty="0">
                <a:solidFill>
                  <a:srgbClr val="08254C"/>
                </a:solidFill>
                <a:latin typeface="Inter"/>
              </a:rPr>
              <a:t>4 432 SEK for one click</a:t>
            </a:r>
            <a:r>
              <a:rPr lang="sv-SE" sz="1000" b="1" dirty="0">
                <a:solidFill>
                  <a:srgbClr val="08254C"/>
                </a:solidFill>
                <a:latin typeface="Inter"/>
              </a:rPr>
              <a:t> 💀</a:t>
            </a:r>
            <a:endParaRPr sz="1000" b="1" i="0" dirty="0">
              <a:solidFill>
                <a:srgbClr val="08254C"/>
              </a:solidFill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LinkedIn Marketing API via CENTCOM · 5–14 Oct 2026 vs 25 Sep–4 Oct 2026 (equal 10-day windows) · SEK · all campaigns with spend in the period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Meta since the last CPR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>
                <a:solidFill>
                  <a:srgbClr val="08254C"/>
                </a:solidFill>
                <a:latin typeface="Inter"/>
              </a:rPr>
              <a:t>Less spend, more clicks, 24 sign-ups at a sixth of LinkedIn's price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70432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35024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5024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4 942 SEK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-28% vs previous 10 days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6 870 SEK previous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5314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19906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LINK CLICKS · CTR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9906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366 · 0.24%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9906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14 SEK per link click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336 · 0.14% previous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0196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04788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LEAD-FORM SIGN-UPS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4788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4788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86 SEK each · campaign paused 13 Oct at its budget ceiling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33 · 75 SEK previous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25078" y="2697480"/>
            <a:ext cx="2393442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789670" y="2825496"/>
            <a:ext cx="206425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REACH VIDEOS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89670" y="3081528"/>
            <a:ext cx="206425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08254C"/>
                </a:solidFill>
                <a:latin typeface="Inter Medium"/>
              </a:rPr>
              <a:t>2 026 SEK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9670" y="3593592"/>
            <a:ext cx="206425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3 videos · 12 link clicks · CPM 15 SEK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2 487 SEK previous</a:t>
            </a:r>
          </a:p>
        </p:txBody>
      </p:sp>
      <p:graphicFrame>
        <p:nvGraphicFramePr>
          <p:cNvPr id="20" name="Chart 19"/>
          <p:cNvGraphicFramePr>
            <a:graphicFrameLocks noGrp="1"/>
          </p:cNvGraphicFramePr>
          <p:nvPr/>
        </p:nvGraphicFramePr>
        <p:xfrm>
          <a:off x="1170432" y="4480560"/>
          <a:ext cx="0" cy="169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170432" y="4224528"/>
            <a:ext cx="4786884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Spend per week, SEK (weeks start Thursday)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0" y="4480560"/>
          <a:ext cx="0" cy="169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31636" y="4224528"/>
            <a:ext cx="4786884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Lead-form sign-ups per week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Meta Marketing API via CENTCOM · 5–14 Oct 2026 vs 25 Sep–4 Oct 2026 (equal 10-day windows) · SEK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1060704"/>
            <a:ext cx="9848088" cy="960120"/>
          </a:xfrm>
        </p:spPr>
        <p:txBody>
          <a:bodyPr/>
          <a:lstStyle/>
          <a:p>
            <a:r>
              <a:t>Meta creatives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0432" y="2148840"/>
            <a:ext cx="9848088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>
                <a:solidFill>
                  <a:srgbClr val="08254C"/>
                </a:solidFill>
                <a:latin typeface="Inter"/>
              </a:rPr>
              <a:t>The two report ads do the work; the reach videos still take 41% of the budget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70432" y="2697480"/>
            <a:ext cx="4786884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1202543578981907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636" y="2825496"/>
            <a:ext cx="694944" cy="1389888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62072" y="2825496"/>
            <a:ext cx="29489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GUIDE HIPO C · NO · LEAD 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62072" y="306324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08254C"/>
                </a:solidFill>
                <a:latin typeface="Poppins Medium"/>
              </a:rPr>
              <a:t>14 sign-ups · 85 SEK each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2072" y="3520440"/>
            <a:ext cx="29489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1 189 SEK (prev 1 757) · 6 710 impressions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83 link clicks · CTR 1.24% · CPM 177 SEK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Paused 13 Oct when the 250 SEK/day ceiling ran out; sign-ups 19 → 14.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1636" y="2697480"/>
            <a:ext cx="4786884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1202543578981907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2825496"/>
            <a:ext cx="694944" cy="1389888"/>
          </a:xfrm>
          <a:prstGeom prst="rect">
            <a:avLst/>
          </a:prstGeom>
          <a:ln w="9525">
            <a:solidFill>
              <a:srgbClr val="E3E3E6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923276" y="2825496"/>
            <a:ext cx="29489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GUIDE HIPO A · NO · LEAD FORM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3276" y="306324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08254C"/>
                </a:solidFill>
                <a:latin typeface="Poppins Medium"/>
              </a:rPr>
              <a:t>10 sign-ups · 88 SEK each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23276" y="3520440"/>
            <a:ext cx="29489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877 SEK (prev 549) · 5 126 impressions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65 link clicks · CTR 1.27% · CPM 171 SEK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The two report ads: 24 sign-ups for 2 067 SEK. LinkedIn pays 506 SEK for the same promise.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70432" y="4572000"/>
            <a:ext cx="4786884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298448" y="4700016"/>
            <a:ext cx="1417320" cy="1389888"/>
          </a:xfrm>
          <a:prstGeom prst="roundRect">
            <a:avLst>
              <a:gd name="adj" fmla="val 6000"/>
            </a:avLst>
          </a:prstGeom>
          <a:solidFill>
            <a:srgbClr val="F1F1F1"/>
          </a:solidFill>
          <a:ln w="9525">
            <a:solidFill>
              <a:srgbClr val="E3E3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98448" y="5212080"/>
            <a:ext cx="1417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08254C"/>
                </a:solidFill>
                <a:latin typeface="Inter"/>
              </a:rPr>
              <a:t>no preview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62072" y="4700016"/>
            <a:ext cx="29489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08254C"/>
                </a:solidFill>
                <a:latin typeface="Inter Semi Bold"/>
              </a:rPr>
              <a:t>SOMMERGRAF C (+B) · NO · PROSPECTING VIDEO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62072" y="4937760"/>
            <a:ext cx="29489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08254C"/>
                </a:solidFill>
                <a:latin typeface="Poppins Medium"/>
              </a:rPr>
              <a:t>205 link clicks · 4 SEK each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62072" y="5394960"/>
            <a:ext cx="29489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847 SEK · CTR 4.05% · CPM 165 SEK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70 landing-page views. The cheapest traffic on either platform —</a:t>
            </a:r>
          </a:p>
          <a:p>
            <a:pPr algn="l"/>
            <a:r>
              <a:rPr sz="950" b="0" i="0">
                <a:solidFill>
                  <a:srgbClr val="08254C"/>
                </a:solidFill>
                <a:latin typeface="Inter"/>
              </a:rPr>
              <a:t>but nothing downstream is measured for it yet (no form, no demo).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6291072"/>
            <a:ext cx="98480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08254C"/>
                </a:solidFill>
                <a:latin typeface="Inter"/>
              </a:rPr>
              <a:t>Source: Meta Marketing API via CENTCOM · 5–14 Oct 2026 vs 25 Sep–4 Oct 2026 (equal 10-day windows) · SEK · previews from the Meta creative library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6"/>
          </p:nvPr>
        </p:nvSpPr>
        <p:spPr/>
        <p:txBody>
          <a:bodyPr/>
          <a:lstStyle/>
          <a:p>
            <a:r>
              <a:rPr sz="1600" dirty="0"/>
              <a:t>conversation ad</a:t>
            </a:r>
            <a:r>
              <a:rPr lang="en-US" sz="1600" dirty="0"/>
              <a:t> stops tomorrow</a:t>
            </a:r>
            <a:endParaRPr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U</a:t>
            </a:r>
            <a:r>
              <a:rPr dirty="0" err="1"/>
              <a:t>nless</a:t>
            </a:r>
            <a:r>
              <a:rPr lang="sv-SE" dirty="0"/>
              <a:t> </a:t>
            </a:r>
            <a:r>
              <a:rPr lang="sv-SE" dirty="0" err="1"/>
              <a:t>next</a:t>
            </a:r>
            <a:r>
              <a:rPr lang="sv-SE" dirty="0"/>
              <a:t> 100 </a:t>
            </a:r>
            <a:r>
              <a:rPr lang="sv-SE" dirty="0" err="1"/>
              <a:t>sends</a:t>
            </a:r>
            <a:r>
              <a:rPr lang="sv-SE" dirty="0"/>
              <a:t> </a:t>
            </a:r>
            <a:r>
              <a:rPr lang="sv-SE" dirty="0" err="1"/>
              <a:t>bring</a:t>
            </a:r>
            <a:r>
              <a:rPr lang="sv-SE" dirty="0"/>
              <a:t> in 10 </a:t>
            </a:r>
            <a:r>
              <a:rPr lang="sv-SE" dirty="0" err="1"/>
              <a:t>signups</a:t>
            </a:r>
            <a:r>
              <a:rPr lang="sv-SE" dirty="0"/>
              <a:t> 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7"/>
          </p:nvPr>
        </p:nvSpPr>
        <p:spPr>
          <a:xfrm>
            <a:off x="4644416" y="1691538"/>
            <a:ext cx="2953966" cy="593163"/>
          </a:xfrm>
        </p:spPr>
        <p:txBody>
          <a:bodyPr/>
          <a:lstStyle/>
          <a:p>
            <a:r>
              <a:rPr sz="1600" dirty="0"/>
              <a:t>Rotate the winner, judge the successors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8"/>
          </p:nvPr>
        </p:nvSpPr>
        <p:spPr>
          <a:xfrm>
            <a:off x="4644416" y="2445917"/>
            <a:ext cx="2953966" cy="798607"/>
          </a:xfrm>
        </p:spPr>
        <p:txBody>
          <a:bodyPr/>
          <a:lstStyle/>
          <a:p>
            <a:r>
              <a:rPr dirty="0"/>
              <a:t>The fatigue line is crossed: move the budget to the successors launched 14 Oct, even rotation, 1 500 SEK each — verdict at the next review.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09"/>
          </p:nvPr>
        </p:nvSpPr>
        <p:spPr>
          <a:xfrm>
            <a:off x="8508999" y="1692553"/>
            <a:ext cx="2953966" cy="593163"/>
          </a:xfrm>
        </p:spPr>
        <p:txBody>
          <a:bodyPr/>
          <a:lstStyle/>
          <a:p>
            <a:r>
              <a:rPr sz="1600" dirty="0"/>
              <a:t>Widen the G2 GIF </a:t>
            </a:r>
            <a:r>
              <a:rPr lang="en-US" sz="1600" dirty="0"/>
              <a:t>BOFU </a:t>
            </a:r>
            <a:r>
              <a:rPr sz="1600" dirty="0"/>
              <a:t>audienc</a:t>
            </a:r>
            <a:r>
              <a:rPr lang="en-US" sz="1600" dirty="0"/>
              <a:t>e</a:t>
            </a:r>
            <a:endParaRPr sz="1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0"/>
          </p:nvPr>
        </p:nvSpPr>
        <p:spPr>
          <a:xfrm>
            <a:off x="8508999" y="2446933"/>
            <a:ext cx="2953966" cy="808472"/>
          </a:xfrm>
        </p:spPr>
        <p:txBody>
          <a:bodyPr/>
          <a:lstStyle/>
          <a:p>
            <a:r>
              <a:rPr dirty="0"/>
              <a:t>DK&amp;FI runs at CPM 1 233. Add job functions and company sizes until CPM is under 400; add UTMs; keep the 300-click verdict (26 so far).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20"/>
          </p:nvPr>
        </p:nvSpPr>
        <p:spPr>
          <a:xfrm>
            <a:off x="787399" y="4076827"/>
            <a:ext cx="2953966" cy="593163"/>
          </a:xfrm>
        </p:spPr>
        <p:txBody>
          <a:bodyPr/>
          <a:lstStyle/>
          <a:p>
            <a:r>
              <a:rPr lang="en-US" sz="1800" dirty="0"/>
              <a:t>NO – more org </a:t>
            </a:r>
            <a:r>
              <a:rPr sz="1800" dirty="0"/>
              <a:t>Boost</a:t>
            </a:r>
            <a:r>
              <a:rPr lang="en-US" sz="1800" dirty="0"/>
              <a:t>s &amp; Snapchat activation</a:t>
            </a:r>
            <a:endParaRPr sz="1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22"/>
          </p:nvPr>
        </p:nvSpPr>
        <p:spPr>
          <a:xfrm>
            <a:off x="4644416" y="4001913"/>
            <a:ext cx="2953966" cy="593163"/>
          </a:xfrm>
        </p:spPr>
        <p:txBody>
          <a:bodyPr/>
          <a:lstStyle/>
          <a:p>
            <a:r>
              <a:rPr sz="1600" dirty="0"/>
              <a:t>Meta: lift the ceiling, scale what works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3"/>
          </p:nvPr>
        </p:nvSpPr>
        <p:spPr>
          <a:xfrm>
            <a:off x="4644416" y="4756292"/>
            <a:ext cx="2953966" cy="798607"/>
          </a:xfrm>
        </p:spPr>
        <p:txBody>
          <a:bodyPr/>
          <a:lstStyle/>
          <a:p>
            <a:r>
              <a:rPr dirty="0"/>
              <a:t>Guide HIPO A and C paused at 250 SEK/day with sign-ups at 86 SEK. Raise the ceiling by 50</a:t>
            </a:r>
            <a:r>
              <a:rPr lang="sv-SE" dirty="0"/>
              <a:t>% for </a:t>
            </a:r>
            <a:r>
              <a:rPr lang="sv-SE" dirty="0" err="1"/>
              <a:t>next</a:t>
            </a:r>
            <a:r>
              <a:rPr lang="sv-SE" dirty="0"/>
              <a:t> </a:t>
            </a:r>
            <a:r>
              <a:rPr lang="sv-SE" dirty="0" err="1"/>
              <a:t>month</a:t>
            </a:r>
            <a:r>
              <a:rPr lang="sv-SE" dirty="0"/>
              <a:t>. </a:t>
            </a:r>
            <a:r>
              <a:rPr lang="sv-SE" dirty="0" err="1"/>
              <a:t>Take</a:t>
            </a:r>
            <a:r>
              <a:rPr lang="sv-SE" dirty="0"/>
              <a:t> NO </a:t>
            </a:r>
            <a:r>
              <a:rPr lang="sv-SE" dirty="0" err="1"/>
              <a:t>money</a:t>
            </a:r>
            <a:r>
              <a:rPr lang="sv-SE" dirty="0"/>
              <a:t> from </a:t>
            </a:r>
            <a:r>
              <a:rPr lang="sv-SE" dirty="0" err="1"/>
              <a:t>linkedin</a:t>
            </a:r>
            <a:r>
              <a:rPr lang="sv-SE" dirty="0"/>
              <a:t>.</a:t>
            </a:r>
            <a:endParaRPr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9"/>
          </p:nvPr>
        </p:nvSpPr>
        <p:spPr>
          <a:xfrm>
            <a:off x="786384" y="713232"/>
            <a:ext cx="10680192" cy="658368"/>
          </a:xfrm>
        </p:spPr>
        <p:txBody>
          <a:bodyPr wrap="square"/>
          <a:lstStyle/>
          <a:p>
            <a:pPr algn="l"/>
            <a:r>
              <a:rPr sz="2800" b="0">
                <a:solidFill>
                  <a:srgbClr val="08254C"/>
                </a:solidFill>
                <a:latin typeface="Poppins Medium"/>
              </a:rPr>
              <a:t>What we do next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84048"/>
            <a:ext cx="5486400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200">
                <a:solidFill>
                  <a:srgbClr val="08254C"/>
                </a:solidFill>
                <a:latin typeface="Inter"/>
              </a:rPr>
              <a:t>Proposed actions for the coming four weeks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AC9C5C-E16F-36BB-BE29-3D9423C49795}"/>
              </a:ext>
            </a:extLst>
          </p:cNvPr>
          <p:cNvSpPr>
            <a:spLocks noGrp="1"/>
          </p:cNvSpPr>
          <p:nvPr>
            <p:ph type="body" sz="quarter" idx="1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933E65E-B535-312F-35B2-864E9B3E2F86}"/>
              </a:ext>
            </a:extLst>
          </p:cNvPr>
          <p:cNvSpPr>
            <a:spLocks noGrp="1"/>
          </p:cNvSpPr>
          <p:nvPr>
            <p:ph type="body" sz="quarter" idx="1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212C3D4-90C7-B29D-7ABA-0429ECE21285}"/>
              </a:ext>
            </a:extLst>
          </p:cNvPr>
          <p:cNvSpPr>
            <a:spLocks noGrp="1"/>
          </p:cNvSpPr>
          <p:nvPr>
            <p:ph type="body" idx="12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d title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E0BA1040-2281-E643-BEA3-CB01B3A4E2F6}"/>
    </a:ext>
  </a:extLst>
</a:theme>
</file>

<file path=ppt/theme/theme2.xml><?xml version="1.0" encoding="utf-8"?>
<a:theme xmlns:a="http://schemas.openxmlformats.org/drawingml/2006/main" name="Chapter titl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C9C755-5C84-9C44-9994-6508657EEE43}"/>
    </a:ext>
  </a:extLst>
</a:theme>
</file>

<file path=ppt/theme/theme3.xml><?xml version="1.0" encoding="utf-8"?>
<a:theme xmlns:a="http://schemas.openxmlformats.org/drawingml/2006/main" name="Agenda slide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4.xml><?xml version="1.0" encoding="utf-8"?>
<a:theme xmlns:a="http://schemas.openxmlformats.org/drawingml/2006/main" name="Text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5.xml><?xml version="1.0" encoding="utf-8"?>
<a:theme xmlns:a="http://schemas.openxmlformats.org/drawingml/2006/main" name="List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6.xml><?xml version="1.0" encoding="utf-8"?>
<a:theme xmlns:a="http://schemas.openxmlformats.org/drawingml/2006/main" name="Process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7.xml><?xml version="1.0" encoding="utf-8"?>
<a:theme xmlns:a="http://schemas.openxmlformats.org/drawingml/2006/main" name="Hightlight/metric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8.xml><?xml version="1.0" encoding="utf-8"?>
<a:theme xmlns:a="http://schemas.openxmlformats.org/drawingml/2006/main" name="Tabl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3735CDA7-9998-4446-BABA-60E756A5BDD1}"/>
    </a:ext>
  </a:extLst>
</a:theme>
</file>

<file path=ppt/theme/theme9.xml><?xml version="1.0" encoding="utf-8"?>
<a:theme xmlns:a="http://schemas.openxmlformats.org/drawingml/2006/main" name="Quot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858796A9-2568-8149-AAF9-A7FFAF6399BE}"/>
    </a:ext>
  </a:extLst>
</a:theme>
</file>

<file path=ppt/theme/theme10.xml><?xml version="1.0" encoding="utf-8"?>
<a:theme xmlns:a="http://schemas.openxmlformats.org/drawingml/2006/main" name="Process / timeline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BE3386AB-767A-4542-AB2E-A75EE3A28618}"/>
    </a:ext>
  </a:extLst>
</a:theme>
</file>

<file path=ppt/theme/theme11.xml><?xml version="1.0" encoding="utf-8"?>
<a:theme xmlns:a="http://schemas.openxmlformats.org/drawingml/2006/main" name="Big texts / statement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451781BC-5C78-E443-A8A2-0992C59EE785}"/>
    </a:ext>
  </a:extLst>
</a:theme>
</file>

<file path=ppt/theme/theme12.xml><?xml version="1.0" encoding="utf-8"?>
<a:theme xmlns:a="http://schemas.openxmlformats.org/drawingml/2006/main" name="End slides">
  <a:themeElements>
    <a:clrScheme name="Winningtemp 1">
      <a:dk1>
        <a:srgbClr val="000000"/>
      </a:dk1>
      <a:lt1>
        <a:srgbClr val="FFFFFF"/>
      </a:lt1>
      <a:dk2>
        <a:srgbClr val="08244C"/>
      </a:dk2>
      <a:lt2>
        <a:srgbClr val="F1F1F1"/>
      </a:lt2>
      <a:accent1>
        <a:srgbClr val="C0DAD8"/>
      </a:accent1>
      <a:accent2>
        <a:srgbClr val="08244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790E8943-2CA4-A641-9154-C7496359191F}"/>
    </a:ext>
  </a:extLst>
</a:theme>
</file>

<file path=ppt/theme/theme1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68C3B2-E269-4108-8249-C30B3E08E2FC}">
  <we:reference id="wa200005566" version="3.0.0.2" store="en-US" storeType="OMEX"/>
  <we:alternateReferences>
    <we:reference id="wa200005566" version="3.0.0.2" store="wa200005566" storeType="OMEX"/>
  </we:alternateReferences>
  <we:properties>
    <we:property name="theme" value="{&quot;name&quot;:&quot;Midnight&quot;,&quot;colorPalette&quot;:[],&quot;color&quot;:&quot;&quot;,&quot;isDefault&quot;:true,&quot;previewImages&quot;:[&quot;https://cpp.appsdowonders.com/assets/SlideTitle-midnight.png&quot;,&quot;https://cpp.appsdowonders.com/assets/SlideTextbox1-midnight.png&quot;,&quot;https://cpp.appsdowonders.com/assets/SlideTextbox3-midnight.png&quot;,&quot;https://cpp.appsdowonders.com/assets/SlideTable-midnight.png&quot;,&quot;https://cpp.appsdowonders.com/assets/SlideTimeline-midnight.png&quot;],&quot;index&quot;:0}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7c6d4b-8d98-4839-8aaa-0031f446a783">
      <Terms xmlns="http://schemas.microsoft.com/office/infopath/2007/PartnerControls"/>
    </lcf76f155ced4ddcb4097134ff3c332f>
    <TaxCatchAll xmlns="32ebb697-23b9-49cf-8fcc-8b03fd3b0bc1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9E51574A6D914CAB0ABA09E8642941" ma:contentTypeVersion="21" ma:contentTypeDescription="Skapa ett nytt dokument." ma:contentTypeScope="" ma:versionID="c20949fe7576ddd0e6c867209ca51acb">
  <xsd:schema xmlns:xsd="http://www.w3.org/2001/XMLSchema" xmlns:xs="http://www.w3.org/2001/XMLSchema" xmlns:p="http://schemas.microsoft.com/office/2006/metadata/properties" xmlns:ns1="http://schemas.microsoft.com/sharepoint/v3" xmlns:ns2="537c6d4b-8d98-4839-8aaa-0031f446a783" xmlns:ns3="32ebb697-23b9-49cf-8fcc-8b03fd3b0bc1" targetNamespace="http://schemas.microsoft.com/office/2006/metadata/properties" ma:root="true" ma:fieldsID="f70852a160fd684821a2566dea656741" ns1:_="" ns2:_="" ns3:_="">
    <xsd:import namespace="http://schemas.microsoft.com/sharepoint/v3"/>
    <xsd:import namespace="537c6d4b-8d98-4839-8aaa-0031f446a783"/>
    <xsd:import namespace="32ebb697-23b9-49cf-8fcc-8b03fd3b0b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genskaper för enhetlig efterlevnadsprincip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Gränssnittsåtgärd för enhetlig efterlevnadsprincip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6d4b-8d98-4839-8aaa-0031f446a7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f768e6d4-203f-4bb8-a1ac-69dc3abace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bb697-23b9-49cf-8fcc-8b03fd3b0bc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8854f11-ecff-4088-8846-1a38afd1fbb3}" ma:internalName="TaxCatchAll" ma:showField="CatchAllData" ma:web="32ebb697-23b9-49cf-8fcc-8b03fd3b0b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1BABFC-3F34-4613-A5E5-88F9A56F3D9B}">
  <ds:schemaRefs>
    <ds:schemaRef ds:uri="http://schemas.openxmlformats.org/package/2006/metadata/core-properties"/>
    <ds:schemaRef ds:uri="http://schemas.microsoft.com/office/2006/documentManagement/types"/>
    <ds:schemaRef ds:uri="aa331db8-25a6-40b1-b044-7e1c3e5411c5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7794205b-8bbd-4640-8f3e-70b875bac159"/>
    <ds:schemaRef ds:uri="1f7150d1-b2f5-4cca-8c79-3d176b73d9cd"/>
    <ds:schemaRef ds:uri="537c6d4b-8d98-4839-8aaa-0031f446a783"/>
    <ds:schemaRef ds:uri="32ebb697-23b9-49cf-8fcc-8b03fd3b0bc1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896365F-8646-44E5-9415-FB04E73FC7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A7C759-7D6B-41AB-95AB-F3FFA38DA9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37c6d4b-8d98-4839-8aaa-0031f446a783"/>
    <ds:schemaRef ds:uri="32ebb697-23b9-49cf-8fcc-8b03fd3b0b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168ff1a-c7eb-4fd5-9cbf-e2c5782ddb9d}" enabled="0" method="" siteId="{2168ff1a-c7eb-4fd5-9cbf-e2c5782ddb9d}" removed="1"/>
  <clbl:label id="{b3d8f97d-42b3-4786-85a7-76d3fabfdc72}" enabled="1" method="Privileged" siteId="{4f7df0de-ebd2-411f-9199-a9e7f7f47151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16715</TotalTime>
  <Words>2447</Words>
  <Application>Microsoft Macintosh PowerPoint</Application>
  <PresentationFormat>Widescreen</PresentationFormat>
  <Paragraphs>256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14</vt:i4>
      </vt:variant>
    </vt:vector>
  </HeadingPairs>
  <TitlesOfParts>
    <vt:vector size="33" baseType="lpstr">
      <vt:lpstr>Inter</vt:lpstr>
      <vt:lpstr>Inter Medium</vt:lpstr>
      <vt:lpstr>Poppins</vt:lpstr>
      <vt:lpstr>Poppins Medium</vt:lpstr>
      <vt:lpstr>Inter Semi Bold</vt:lpstr>
      <vt:lpstr>Poppins SemiBold</vt:lpstr>
      <vt:lpstr>Arial</vt:lpstr>
      <vt:lpstr>Head title</vt:lpstr>
      <vt:lpstr>Chapter titles</vt:lpstr>
      <vt:lpstr>Agenda slide</vt:lpstr>
      <vt:lpstr>Text slides</vt:lpstr>
      <vt:lpstr>List slides</vt:lpstr>
      <vt:lpstr>Process slides</vt:lpstr>
      <vt:lpstr>Hightlight/metric slides</vt:lpstr>
      <vt:lpstr>Tables</vt:lpstr>
      <vt:lpstr>Quotes</vt:lpstr>
      <vt:lpstr>Process / timeline</vt:lpstr>
      <vt:lpstr>Big texts / statements</vt:lpstr>
      <vt:lpstr>End slides</vt:lpstr>
      <vt:lpstr>CPR: Creatives on LinkedIn and Meta</vt:lpstr>
      <vt:lpstr>The short version</vt:lpstr>
      <vt:lpstr>What this review covers</vt:lpstr>
      <vt:lpstr>LinkedIn since the last CPR</vt:lpstr>
      <vt:lpstr>What happened to October's actions</vt:lpstr>
      <vt:lpstr>Where the extra 5 600 SEK went</vt:lpstr>
      <vt:lpstr>The sign-up winner has crossed the fatigue line</vt:lpstr>
      <vt:lpstr>HPO report – Refresher creatives [14 Oct]</vt:lpstr>
      <vt:lpstr>Traffic creatives</vt:lpstr>
      <vt:lpstr>Format scorecard</vt:lpstr>
      <vt:lpstr>Meta since the last CPR</vt:lpstr>
      <vt:lpstr>Meta creatives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Thorbjörn Olsson</dc:creator>
  <cp:lastModifiedBy>Nicholas Muradov</cp:lastModifiedBy>
  <cp:revision>30</cp:revision>
  <dcterms:created xsi:type="dcterms:W3CDTF">2026-03-03T19:30:32Z</dcterms:created>
  <dcterms:modified xsi:type="dcterms:W3CDTF">2026-10-15T09:32:15Z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d8f97d-42b3-4786-85a7-76d3fabfdc72_Enabled">
    <vt:lpwstr>true</vt:lpwstr>
  </property>
  <property fmtid="{D5CDD505-2E9C-101B-9397-08002B2CF9AE}" pid="3" name="MSIP_Label_b3d8f97d-42b3-4786-85a7-76d3fabfdc72_SetDate">
    <vt:lpwstr>2024-03-22T08:03:35Z</vt:lpwstr>
  </property>
  <property fmtid="{D5CDD505-2E9C-101B-9397-08002B2CF9AE}" pid="4" name="MSIP_Label_b3d8f97d-42b3-4786-85a7-76d3fabfdc72_Method">
    <vt:lpwstr>Privileged</vt:lpwstr>
  </property>
  <property fmtid="{D5CDD505-2E9C-101B-9397-08002B2CF9AE}" pid="5" name="MSIP_Label_b3d8f97d-42b3-4786-85a7-76d3fabfdc72_Name">
    <vt:lpwstr>Internal</vt:lpwstr>
  </property>
  <property fmtid="{D5CDD505-2E9C-101B-9397-08002B2CF9AE}" pid="6" name="MSIP_Label_b3d8f97d-42b3-4786-85a7-76d3fabfdc72_SiteId">
    <vt:lpwstr>4f7df0de-ebd2-411f-9199-a9e7f7f47151</vt:lpwstr>
  </property>
  <property fmtid="{D5CDD505-2E9C-101B-9397-08002B2CF9AE}" pid="7" name="MSIP_Label_b3d8f97d-42b3-4786-85a7-76d3fabfdc72_ActionId">
    <vt:lpwstr>4277fc8e-5c02-402f-b9de-4cf07069d7a5</vt:lpwstr>
  </property>
  <property fmtid="{D5CDD505-2E9C-101B-9397-08002B2CF9AE}" pid="8" name="MSIP_Label_b3d8f97d-42b3-4786-85a7-76d3fabfdc72_ContentBits">
    <vt:lpwstr>3</vt:lpwstr>
  </property>
  <property fmtid="{D5CDD505-2E9C-101B-9397-08002B2CF9AE}" pid="9" name="ContentTypeId">
    <vt:lpwstr>0x010100A29E51574A6D914CAB0ABA09E8642941</vt:lpwstr>
  </property>
  <property fmtid="{D5CDD505-2E9C-101B-9397-08002B2CF9AE}" pid="10" name="MediaServiceImageTags">
    <vt:lpwstr/>
  </property>
  <property fmtid="{D5CDD505-2E9C-101B-9397-08002B2CF9AE}" pid="11" name="ClassificationContentMarkingFooterLocations">
    <vt:lpwstr>Head title:7\Intro / agenda:7\Chapter titles:7\Text slides:7\Tables:7\Checklists:7\Quotes:7\Process / timeline:7\Big texts / statements:7\End slides:7</vt:lpwstr>
  </property>
  <property fmtid="{D5CDD505-2E9C-101B-9397-08002B2CF9AE}" pid="12" name="ClassificationContentMarkingFooterText">
    <vt:lpwstr>INTERNAL - should not be released to the public or unauthorised third parties.</vt:lpwstr>
  </property>
  <property fmtid="{D5CDD505-2E9C-101B-9397-08002B2CF9AE}" pid="13" name="ClassificationContentMarkingHeaderLocations">
    <vt:lpwstr>Head title:6\Intro / agenda:6\Chapter titles:6\Text slides:6\Tables:6\Checklists:6\Quotes:6\Process / timeline:6\Big texts / statements:6\End slides:6</vt:lpwstr>
  </property>
  <property fmtid="{D5CDD505-2E9C-101B-9397-08002B2CF9AE}" pid="14" name="ClassificationContentMarkingHeaderText">
    <vt:lpwstr>INTERNAL - should not be released to the public or unauthorised third parties.</vt:lpwstr>
  </property>
</Properties>
</file>